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79" r:id="rId4"/>
    <p:sldMasterId id="2147483723" r:id="rId5"/>
  </p:sldMasterIdLst>
  <p:notesMasterIdLst>
    <p:notesMasterId r:id="rId23"/>
  </p:notesMasterIdLst>
  <p:handoutMasterIdLst>
    <p:handoutMasterId r:id="rId24"/>
  </p:handoutMasterIdLst>
  <p:sldIdLst>
    <p:sldId id="264" r:id="rId6"/>
    <p:sldId id="297" r:id="rId7"/>
    <p:sldId id="272" r:id="rId8"/>
    <p:sldId id="305" r:id="rId9"/>
    <p:sldId id="291" r:id="rId10"/>
    <p:sldId id="292" r:id="rId11"/>
    <p:sldId id="304" r:id="rId12"/>
    <p:sldId id="306" r:id="rId13"/>
    <p:sldId id="308" r:id="rId14"/>
    <p:sldId id="307" r:id="rId15"/>
    <p:sldId id="309" r:id="rId16"/>
    <p:sldId id="310" r:id="rId17"/>
    <p:sldId id="286" r:id="rId18"/>
    <p:sldId id="312" r:id="rId19"/>
    <p:sldId id="311" r:id="rId20"/>
    <p:sldId id="268"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iz, Leo O CIV USARMY CENWP (USA)" initials="RLOCUC(" lastIdx="1" clrIdx="0">
    <p:extLst>
      <p:ext uri="{19B8F6BF-5375-455C-9EA6-DF929625EA0E}">
        <p15:presenceInfo xmlns:p15="http://schemas.microsoft.com/office/powerpoint/2012/main" userId="S::Leo.O.Ruiz@usace.army.mil::07f382ba-186f-4f14-8229-aa697fea66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FFFFFF"/>
    <a:srgbClr val="FF6600"/>
    <a:srgbClr val="D9D9D9"/>
    <a:srgbClr val="DF1F2E"/>
    <a:srgbClr val="FFCC66"/>
    <a:srgbClr val="6E9678"/>
    <a:srgbClr val="8B0109"/>
    <a:srgbClr val="A9031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4" autoAdjust="0"/>
    <p:restoredTop sz="93593" autoAdjust="0"/>
  </p:normalViewPr>
  <p:slideViewPr>
    <p:cSldViewPr snapToGrid="0">
      <p:cViewPr varScale="1">
        <p:scale>
          <a:sx n="74" d="100"/>
          <a:sy n="74" d="100"/>
        </p:scale>
        <p:origin x="232" y="64"/>
      </p:cViewPr>
      <p:guideLst/>
    </p:cSldViewPr>
  </p:slideViewPr>
  <p:outlineViewPr>
    <p:cViewPr>
      <p:scale>
        <a:sx n="33" d="100"/>
        <a:sy n="33" d="100"/>
      </p:scale>
      <p:origin x="0" y="-6787"/>
    </p:cViewPr>
  </p:outlineViewPr>
  <p:notesTextViewPr>
    <p:cViewPr>
      <p:scale>
        <a:sx n="1" d="1"/>
        <a:sy n="1" d="1"/>
      </p:scale>
      <p:origin x="0" y="0"/>
    </p:cViewPr>
  </p:notesTextViewPr>
  <p:notesViewPr>
    <p:cSldViewPr snapToGrid="0" showGuide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1/17/2023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a:t>
            </a:fld>
            <a:endParaRPr lang="en-US"/>
          </a:p>
        </p:txBody>
      </p:sp>
    </p:spTree>
    <p:extLst>
      <p:ext uri="{BB962C8B-B14F-4D97-AF65-F5344CB8AC3E}">
        <p14:creationId xmlns:p14="http://schemas.microsoft.com/office/powerpoint/2010/main" val="2787855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212030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5</a:t>
            </a:fld>
            <a:endParaRPr lang="en-US"/>
          </a:p>
        </p:txBody>
      </p:sp>
    </p:spTree>
    <p:extLst>
      <p:ext uri="{BB962C8B-B14F-4D97-AF65-F5344CB8AC3E}">
        <p14:creationId xmlns:p14="http://schemas.microsoft.com/office/powerpoint/2010/main" val="3884128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6</a:t>
            </a:fld>
            <a:endParaRPr lang="en-US"/>
          </a:p>
        </p:txBody>
      </p:sp>
    </p:spTree>
    <p:extLst>
      <p:ext uri="{BB962C8B-B14F-4D97-AF65-F5344CB8AC3E}">
        <p14:creationId xmlns:p14="http://schemas.microsoft.com/office/powerpoint/2010/main" val="2165926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5C0886A-CC2A-4255-ADA2-5CDC8149B279}" type="datetime1">
              <a:rPr lang="en-US" smtClean="0"/>
              <a:t>1/17/2023</a:t>
            </a:fld>
            <a:endParaRPr lang="en-US" dirty="0"/>
          </a:p>
        </p:txBody>
      </p:sp>
    </p:spTree>
    <p:extLst>
      <p:ext uri="{BB962C8B-B14F-4D97-AF65-F5344CB8AC3E}">
        <p14:creationId xmlns:p14="http://schemas.microsoft.com/office/powerpoint/2010/main" val="90226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F17C63A2-4037-422A-B7D5-F7DA1CA2917B}" type="datetime1">
              <a:rPr lang="en-US" smtClean="0"/>
              <a:t>1/17/2023</a:t>
            </a:fld>
            <a:endParaRPr lang="en-US" dirty="0"/>
          </a:p>
        </p:txBody>
      </p:sp>
    </p:spTree>
    <p:extLst>
      <p:ext uri="{BB962C8B-B14F-4D97-AF65-F5344CB8AC3E}">
        <p14:creationId xmlns:p14="http://schemas.microsoft.com/office/powerpoint/2010/main" val="91655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B41C1B3-147B-4E55-BD69-2F12B0144EB2}" type="datetime1">
              <a:rPr lang="en-US" smtClean="0"/>
              <a:t>1/17/2023</a:t>
            </a:fld>
            <a:endParaRPr lang="en-US" dirty="0"/>
          </a:p>
        </p:txBody>
      </p:sp>
    </p:spTree>
    <p:extLst>
      <p:ext uri="{BB962C8B-B14F-4D97-AF65-F5344CB8AC3E}">
        <p14:creationId xmlns:p14="http://schemas.microsoft.com/office/powerpoint/2010/main" val="1827759814"/>
      </p:ext>
    </p:extLst>
  </p:cSld>
  <p:clrMapOvr>
    <a:masterClrMapping/>
  </p:clrMapOvr>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474A79C-6CC4-42FD-9E1C-35146BAC5715}" type="datetime1">
              <a:rPr lang="en-US" smtClean="0"/>
              <a:t>1/17/2023</a:t>
            </a:fld>
            <a:endParaRPr lang="en-US" dirty="0"/>
          </a:p>
        </p:txBody>
      </p:sp>
    </p:spTree>
    <p:extLst>
      <p:ext uri="{BB962C8B-B14F-4D97-AF65-F5344CB8AC3E}">
        <p14:creationId xmlns:p14="http://schemas.microsoft.com/office/powerpoint/2010/main" val="92731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39171031-6B55-40D8-AACE-994090B4E97B}" type="datetime1">
              <a:rPr lang="en-US" smtClean="0"/>
              <a:t>1/17/2023</a:t>
            </a:fld>
            <a:endParaRPr lang="en-US" dirty="0"/>
          </a:p>
        </p:txBody>
      </p:sp>
    </p:spTree>
    <p:extLst>
      <p:ext uri="{BB962C8B-B14F-4D97-AF65-F5344CB8AC3E}">
        <p14:creationId xmlns:p14="http://schemas.microsoft.com/office/powerpoint/2010/main" val="22566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195B4CB3-E110-428F-BD82-9CF0234D9336}" type="datetime1">
              <a:rPr lang="en-US" smtClean="0"/>
              <a:t>1/17/2023</a:t>
            </a:fld>
            <a:endParaRPr lang="en-US" dirty="0"/>
          </a:p>
        </p:txBody>
      </p:sp>
    </p:spTree>
    <p:extLst>
      <p:ext uri="{BB962C8B-B14F-4D97-AF65-F5344CB8AC3E}">
        <p14:creationId xmlns:p14="http://schemas.microsoft.com/office/powerpoint/2010/main" val="177597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9225A36-843B-4599-BB9E-3A5ED1D8C4B7}" type="datetime1">
              <a:rPr lang="en-US" smtClean="0"/>
              <a:t>1/17/2023</a:t>
            </a:fld>
            <a:endParaRPr lang="en-US" dirty="0"/>
          </a:p>
        </p:txBody>
      </p:sp>
    </p:spTree>
    <p:extLst>
      <p:ext uri="{BB962C8B-B14F-4D97-AF65-F5344CB8AC3E}">
        <p14:creationId xmlns:p14="http://schemas.microsoft.com/office/powerpoint/2010/main" val="3239277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BC331337-B183-4015-A4D8-5DBA9080F22C}" type="datetime1">
              <a:rPr lang="en-US" smtClean="0"/>
              <a:t>1/17/2023</a:t>
            </a:fld>
            <a:endParaRPr lang="en-US" dirty="0"/>
          </a:p>
        </p:txBody>
      </p:sp>
    </p:spTree>
    <p:extLst>
      <p:ext uri="{BB962C8B-B14F-4D97-AF65-F5344CB8AC3E}">
        <p14:creationId xmlns:p14="http://schemas.microsoft.com/office/powerpoint/2010/main" val="4261446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CD307AB9-8146-43FE-93BB-0A24A1273EE6}" type="datetime1">
              <a:rPr lang="en-US" smtClean="0"/>
              <a:t>1/17/2023</a:t>
            </a:fld>
            <a:endParaRPr lang="en-US" dirty="0"/>
          </a:p>
        </p:txBody>
      </p:sp>
    </p:spTree>
    <p:extLst>
      <p:ext uri="{BB962C8B-B14F-4D97-AF65-F5344CB8AC3E}">
        <p14:creationId xmlns:p14="http://schemas.microsoft.com/office/powerpoint/2010/main" val="1757340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69E05716-3EE3-42B9-B48B-BC083A5FD690}" type="datetime1">
              <a:rPr lang="en-US" smtClean="0"/>
              <a:t>1/17/2023</a:t>
            </a:fld>
            <a:endParaRPr lang="en-US" dirty="0"/>
          </a:p>
        </p:txBody>
      </p:sp>
    </p:spTree>
    <p:extLst>
      <p:ext uri="{BB962C8B-B14F-4D97-AF65-F5344CB8AC3E}">
        <p14:creationId xmlns:p14="http://schemas.microsoft.com/office/powerpoint/2010/main" val="2206101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9182100" y="6648676"/>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C2E1AF8D-1629-4E7E-8FE8-8B129B5C4A14}" type="datetime1">
              <a:rPr lang="en-US" smtClean="0"/>
              <a:t>1/17/2023</a:t>
            </a:fld>
            <a:endParaRPr lang="en-US" dirty="0"/>
          </a:p>
        </p:txBody>
      </p:sp>
    </p:spTree>
    <p:extLst>
      <p:ext uri="{BB962C8B-B14F-4D97-AF65-F5344CB8AC3E}">
        <p14:creationId xmlns:p14="http://schemas.microsoft.com/office/powerpoint/2010/main" val="356965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04047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2" name="Date Placeholder 1"/>
          <p:cNvSpPr>
            <a:spLocks noGrp="1"/>
          </p:cNvSpPr>
          <p:nvPr>
            <p:ph type="dt" sz="half" idx="16"/>
          </p:nvPr>
        </p:nvSpPr>
        <p:spPr/>
        <p:txBody>
          <a:bodyPr/>
          <a:lstStyle/>
          <a:p>
            <a:fld id="{62A3C5D2-5AC2-4ADE-AD57-12F67C712458}" type="datetime1">
              <a:rPr lang="en-US" smtClean="0"/>
              <a:t>1/17/2023</a:t>
            </a:fld>
            <a:endParaRPr lang="en-US" dirty="0"/>
          </a:p>
        </p:txBody>
      </p:sp>
      <p:sp>
        <p:nvSpPr>
          <p:cNvPr id="4" name="Footer Placeholder 3"/>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318249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6FDE-FECF-4338-9C73-BE0D132704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C14794-8A3A-4BBC-B7B7-E8EBD0D74601}"/>
              </a:ext>
            </a:extLst>
          </p:cNvPr>
          <p:cNvSpPr>
            <a:spLocks noGrp="1"/>
          </p:cNvSpPr>
          <p:nvPr>
            <p:ph type="dt" sz="half" idx="10"/>
          </p:nvPr>
        </p:nvSpPr>
        <p:spPr/>
        <p:txBody>
          <a:bodyPr/>
          <a:lstStyle/>
          <a:p>
            <a:fld id="{FAD55180-A48A-4C97-9D32-F02D5E154CAF}" type="datetimeFigureOut">
              <a:rPr lang="en-US" smtClean="0"/>
              <a:t>1/17/2023</a:t>
            </a:fld>
            <a:endParaRPr lang="en-US"/>
          </a:p>
        </p:txBody>
      </p:sp>
      <p:sp>
        <p:nvSpPr>
          <p:cNvPr id="4" name="Footer Placeholder 3">
            <a:extLst>
              <a:ext uri="{FF2B5EF4-FFF2-40B4-BE49-F238E27FC236}">
                <a16:creationId xmlns:a16="http://schemas.microsoft.com/office/drawing/2014/main" id="{9047980A-8856-40E9-BC7D-860405AEB6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44FFA-BDA3-4FB6-9206-06EF222375DE}"/>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1387644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FFB9FCF3-69CF-4885-B17E-15789AEB6D08}" type="datetime1">
              <a:rPr lang="en-US" smtClean="0"/>
              <a:t>1/17/2023</a:t>
            </a:fld>
            <a:endParaRPr lang="en-US" dirty="0"/>
          </a:p>
        </p:txBody>
      </p:sp>
    </p:spTree>
    <p:extLst>
      <p:ext uri="{BB962C8B-B14F-4D97-AF65-F5344CB8AC3E}">
        <p14:creationId xmlns:p14="http://schemas.microsoft.com/office/powerpoint/2010/main" val="984115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dirty="0"/>
              <a:t>Use</a:t>
            </a:r>
            <a:r>
              <a:rPr lang="en-US" baseline="0" dirty="0"/>
              <a:t> for Standard Content Slide Colors</a:t>
            </a:r>
            <a:endParaRPr lang="en-US" dirty="0"/>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dirty="0"/>
              <a:t>Use</a:t>
            </a:r>
            <a:r>
              <a:rPr lang="en-US" baseline="0" dirty="0"/>
              <a:t> for Chart Colors</a:t>
            </a:r>
            <a:endParaRPr lang="en-US" dirty="0"/>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217</a:t>
              </a:r>
            </a:p>
            <a:p>
              <a:pPr algn="ctr">
                <a:defRPr/>
              </a:pPr>
              <a:r>
                <a:rPr lang="en-US" sz="1000" b="1" dirty="0">
                  <a:solidFill>
                    <a:schemeClr val="tx1"/>
                  </a:solidFill>
                </a:rPr>
                <a:t>217</a:t>
              </a:r>
            </a:p>
            <a:p>
              <a:pPr algn="ctr">
                <a:defRPr/>
              </a:pPr>
              <a:r>
                <a:rPr lang="en-US" sz="1000" b="1" dirty="0">
                  <a:solidFill>
                    <a:schemeClr val="tx1"/>
                  </a:solidFill>
                </a:rPr>
                <a:t>217</a:t>
              </a:r>
            </a:p>
            <a:p>
              <a:pPr algn="ctr">
                <a:defRPr/>
              </a:pPr>
              <a:endParaRPr lang="en-US" sz="1000" b="1" dirty="0">
                <a:solidFill>
                  <a:schemeClr val="tx1"/>
                </a:solidFill>
              </a:endParaRPr>
            </a:p>
            <a:p>
              <a:pPr algn="ctr">
                <a:defRPr/>
              </a:pPr>
              <a:r>
                <a:rPr lang="en-US" sz="1000" b="1" dirty="0">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200</a:t>
              </a:r>
            </a:p>
            <a:p>
              <a:pPr algn="ctr">
                <a:defRPr/>
              </a:pPr>
              <a:r>
                <a:rPr lang="en-US" sz="1000" b="1" dirty="0">
                  <a:solidFill>
                    <a:schemeClr val="tx1"/>
                  </a:solidFill>
                </a:rPr>
                <a:t>200</a:t>
              </a:r>
            </a:p>
            <a:p>
              <a:pPr algn="ctr">
                <a:defRPr/>
              </a:pPr>
              <a:r>
                <a:rPr lang="en-US" sz="1000" b="1" dirty="0">
                  <a:solidFill>
                    <a:schemeClr val="tx1"/>
                  </a:solidFill>
                </a:rPr>
                <a:t>200</a:t>
              </a:r>
            </a:p>
            <a:p>
              <a:pPr algn="ctr">
                <a:defRPr/>
              </a:pPr>
              <a:endParaRPr lang="en-US" sz="1000" b="1" dirty="0">
                <a:solidFill>
                  <a:schemeClr val="tx1"/>
                </a:solidFill>
              </a:endParaRPr>
            </a:p>
            <a:p>
              <a:pPr algn="ctr">
                <a:defRPr/>
              </a:pPr>
              <a:r>
                <a:rPr lang="en-US" sz="1000" b="1" dirty="0">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255</a:t>
              </a:r>
            </a:p>
            <a:p>
              <a:pPr algn="ctr">
                <a:defRPr/>
              </a:pPr>
              <a:r>
                <a:rPr lang="en-US" sz="1000" b="1" dirty="0">
                  <a:solidFill>
                    <a:schemeClr val="tx1"/>
                  </a:solidFill>
                </a:rPr>
                <a:t>255</a:t>
              </a:r>
            </a:p>
            <a:p>
              <a:pPr algn="ctr">
                <a:defRPr/>
              </a:pPr>
              <a:r>
                <a:rPr lang="en-US" sz="1000" b="1" dirty="0">
                  <a:solidFill>
                    <a:schemeClr val="tx1"/>
                  </a:solidFill>
                </a:rPr>
                <a:t>255</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a:t>
              </a:r>
            </a:p>
            <a:p>
              <a:pPr algn="ctr">
                <a:defRPr/>
              </a:pPr>
              <a:r>
                <a:rPr lang="en-US" sz="1000" b="1" dirty="0">
                  <a:solidFill>
                    <a:schemeClr val="bg1"/>
                  </a:solidFill>
                </a:rPr>
                <a:t>0</a:t>
              </a:r>
            </a:p>
            <a:p>
              <a:pPr algn="ctr">
                <a:defRPr/>
              </a:pPr>
              <a:r>
                <a:rPr lang="en-US" sz="1000" b="1" dirty="0">
                  <a:solidFill>
                    <a:schemeClr val="bg1"/>
                  </a:solidFill>
                </a:rPr>
                <a:t>0</a:t>
              </a:r>
            </a:p>
            <a:p>
              <a:pPr algn="ctr">
                <a:defRPr/>
              </a:pPr>
              <a:endParaRPr lang="en-US" sz="1000" b="1" dirty="0">
                <a:solidFill>
                  <a:schemeClr val="bg1"/>
                </a:solidFill>
              </a:endParaRPr>
            </a:p>
            <a:p>
              <a:pPr algn="ctr">
                <a:defRPr/>
              </a:pPr>
              <a:r>
                <a:rPr lang="en-US" sz="1000" b="1" dirty="0">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163</a:t>
              </a:r>
            </a:p>
            <a:p>
              <a:pPr algn="ctr">
                <a:defRPr/>
              </a:pPr>
              <a:r>
                <a:rPr lang="en-US" sz="1000" b="1" dirty="0">
                  <a:solidFill>
                    <a:schemeClr val="tx1"/>
                  </a:solidFill>
                </a:rPr>
                <a:t>163</a:t>
              </a:r>
            </a:p>
            <a:p>
              <a:pPr algn="ctr">
                <a:defRPr/>
              </a:pPr>
              <a:r>
                <a:rPr lang="en-US" sz="1000" b="1" dirty="0">
                  <a:solidFill>
                    <a:schemeClr val="tx1"/>
                  </a:solidFill>
                </a:rPr>
                <a:t>163</a:t>
              </a:r>
            </a:p>
            <a:p>
              <a:pPr algn="ctr">
                <a:defRPr/>
              </a:pPr>
              <a:endParaRPr lang="en-US" sz="1000" b="1" dirty="0">
                <a:solidFill>
                  <a:schemeClr val="tx1"/>
                </a:solidFill>
              </a:endParaRPr>
            </a:p>
            <a:p>
              <a:pPr algn="ctr">
                <a:defRPr/>
              </a:pPr>
              <a:r>
                <a:rPr lang="en-US" sz="1000" b="1" dirty="0">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131</a:t>
              </a:r>
            </a:p>
            <a:p>
              <a:pPr algn="ctr">
                <a:defRPr/>
              </a:pPr>
              <a:r>
                <a:rPr lang="en-US" sz="1000" b="1" dirty="0">
                  <a:solidFill>
                    <a:schemeClr val="tx1"/>
                  </a:solidFill>
                </a:rPr>
                <a:t>132</a:t>
              </a:r>
            </a:p>
            <a:p>
              <a:pPr algn="ctr">
                <a:defRPr/>
              </a:pPr>
              <a:r>
                <a:rPr lang="en-US" sz="1000" b="1" dirty="0">
                  <a:solidFill>
                    <a:schemeClr val="tx1"/>
                  </a:solidFill>
                </a:rPr>
                <a:t>122</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223</a:t>
              </a:r>
            </a:p>
            <a:p>
              <a:pPr algn="ctr">
                <a:defRPr/>
              </a:pPr>
              <a:r>
                <a:rPr lang="en-US" sz="1000" b="1" dirty="0">
                  <a:solidFill>
                    <a:schemeClr val="bg1"/>
                  </a:solidFill>
                </a:rPr>
                <a:t>31</a:t>
              </a:r>
            </a:p>
            <a:p>
              <a:pPr algn="ctr">
                <a:defRPr/>
              </a:pPr>
              <a:r>
                <a:rPr lang="en-US" sz="1000" b="1" dirty="0">
                  <a:solidFill>
                    <a:schemeClr val="bg1"/>
                  </a:solidFill>
                </a:rPr>
                <a:t>46</a:t>
              </a:r>
            </a:p>
            <a:p>
              <a:pPr algn="ctr">
                <a:defRPr/>
              </a:pPr>
              <a:endParaRPr lang="en-US" sz="1000" b="1" dirty="0">
                <a:solidFill>
                  <a:schemeClr val="bg1"/>
                </a:solidFill>
              </a:endParaRPr>
            </a:p>
            <a:p>
              <a:pPr algn="ctr">
                <a:defRPr/>
              </a:pPr>
              <a:r>
                <a:rPr lang="en-US" sz="1000" b="1" dirty="0">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110</a:t>
              </a:r>
            </a:p>
            <a:p>
              <a:pPr algn="ctr">
                <a:defRPr/>
              </a:pPr>
              <a:r>
                <a:rPr lang="en-US" sz="1000" b="1" dirty="0">
                  <a:solidFill>
                    <a:schemeClr val="tx1"/>
                  </a:solidFill>
                </a:rPr>
                <a:t>135</a:t>
              </a:r>
            </a:p>
            <a:p>
              <a:pPr algn="ctr">
                <a:defRPr/>
              </a:pPr>
              <a:r>
                <a:rPr lang="en-US" sz="1000" b="1" dirty="0">
                  <a:solidFill>
                    <a:schemeClr val="tx1"/>
                  </a:solidFill>
                </a:rPr>
                <a:t>120</a:t>
              </a:r>
            </a:p>
            <a:p>
              <a:pPr algn="ctr">
                <a:defRPr/>
              </a:pPr>
              <a:endParaRPr lang="en-US" sz="1000" b="1" dirty="0">
                <a:solidFill>
                  <a:schemeClr val="tx1"/>
                </a:solidFill>
              </a:endParaRPr>
            </a:p>
            <a:p>
              <a:pPr algn="ctr">
                <a:defRPr/>
              </a:pPr>
              <a:r>
                <a:rPr lang="en-US" sz="1000" b="1" dirty="0">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112</a:t>
              </a:r>
            </a:p>
            <a:p>
              <a:pPr algn="ctr">
                <a:defRPr/>
              </a:pPr>
              <a:r>
                <a:rPr lang="en-US" sz="1000" b="1" dirty="0">
                  <a:solidFill>
                    <a:schemeClr val="bg1"/>
                  </a:solidFill>
                </a:rPr>
                <a:t>92</a:t>
              </a:r>
            </a:p>
            <a:p>
              <a:pPr algn="ctr">
                <a:defRPr/>
              </a:pPr>
              <a:r>
                <a:rPr lang="en-US" sz="1000" b="1" dirty="0">
                  <a:solidFill>
                    <a:schemeClr val="bg1"/>
                  </a:solidFill>
                </a:rPr>
                <a:t>56</a:t>
              </a:r>
            </a:p>
            <a:p>
              <a:pPr algn="ctr">
                <a:defRPr/>
              </a:pPr>
              <a:endParaRPr lang="en-US" sz="1000" b="1" dirty="0">
                <a:solidFill>
                  <a:schemeClr val="bg1"/>
                </a:solidFill>
              </a:endParaRPr>
            </a:p>
            <a:p>
              <a:pPr algn="ctr">
                <a:defRPr/>
              </a:pPr>
              <a:r>
                <a:rPr lang="en-US" sz="1000" b="1" dirty="0">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62</a:t>
              </a:r>
            </a:p>
            <a:p>
              <a:pPr algn="ctr">
                <a:defRPr/>
              </a:pPr>
              <a:r>
                <a:rPr lang="en-US" sz="1000" b="1" dirty="0">
                  <a:solidFill>
                    <a:schemeClr val="bg1"/>
                  </a:solidFill>
                </a:rPr>
                <a:t>102</a:t>
              </a:r>
            </a:p>
            <a:p>
              <a:pPr algn="ctr">
                <a:defRPr/>
              </a:pPr>
              <a:r>
                <a:rPr lang="en-US" sz="1000" b="1" dirty="0">
                  <a:solidFill>
                    <a:schemeClr val="bg1"/>
                  </a:solidFill>
                </a:rPr>
                <a:t>130</a:t>
              </a:r>
            </a:p>
            <a:p>
              <a:pPr algn="ctr">
                <a:defRPr/>
              </a:pPr>
              <a:endParaRPr lang="en-US" sz="1000" b="1" dirty="0">
                <a:solidFill>
                  <a:schemeClr val="bg1"/>
                </a:solidFill>
              </a:endParaRPr>
            </a:p>
            <a:p>
              <a:pPr algn="ctr">
                <a:defRPr/>
              </a:pPr>
              <a:r>
                <a:rPr lang="en-US" sz="1000" b="1" dirty="0">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102</a:t>
              </a:r>
            </a:p>
            <a:p>
              <a:pPr algn="ctr">
                <a:defRPr/>
              </a:pPr>
              <a:r>
                <a:rPr lang="en-US" sz="1000" b="1" dirty="0">
                  <a:solidFill>
                    <a:schemeClr val="bg1"/>
                  </a:solidFill>
                </a:rPr>
                <a:t>56</a:t>
              </a:r>
            </a:p>
            <a:p>
              <a:pPr algn="ctr">
                <a:defRPr/>
              </a:pPr>
              <a:r>
                <a:rPr lang="en-US" sz="1000" b="1" dirty="0">
                  <a:solidFill>
                    <a:schemeClr val="bg1"/>
                  </a:solidFill>
                </a:rPr>
                <a:t>48</a:t>
              </a:r>
            </a:p>
            <a:p>
              <a:pPr algn="ctr">
                <a:defRPr/>
              </a:pPr>
              <a:endParaRPr lang="en-US" sz="1000" b="1" dirty="0">
                <a:solidFill>
                  <a:schemeClr val="bg1"/>
                </a:solidFill>
              </a:endParaRPr>
            </a:p>
            <a:p>
              <a:pPr algn="ctr">
                <a:defRPr/>
              </a:pPr>
              <a:r>
                <a:rPr lang="en-US" sz="1000" b="1" dirty="0">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130</a:t>
              </a:r>
            </a:p>
            <a:p>
              <a:pPr algn="ctr">
                <a:defRPr/>
              </a:pPr>
              <a:r>
                <a:rPr lang="en-US" sz="1000" b="1" dirty="0">
                  <a:solidFill>
                    <a:schemeClr val="bg1"/>
                  </a:solidFill>
                </a:rPr>
                <a:t>120</a:t>
              </a:r>
            </a:p>
            <a:p>
              <a:pPr algn="ctr">
                <a:defRPr/>
              </a:pPr>
              <a:r>
                <a:rPr lang="en-US" sz="1000" b="1" dirty="0">
                  <a:solidFill>
                    <a:schemeClr val="bg1"/>
                  </a:solidFill>
                </a:rPr>
                <a:t>111</a:t>
              </a:r>
            </a:p>
            <a:p>
              <a:pPr algn="ctr">
                <a:defRPr/>
              </a:pPr>
              <a:endParaRPr lang="en-US" sz="1000" b="1" dirty="0">
                <a:solidFill>
                  <a:schemeClr val="bg1"/>
                </a:solidFill>
              </a:endParaRPr>
            </a:p>
            <a:p>
              <a:pPr algn="ctr">
                <a:defRPr/>
              </a:pPr>
              <a:r>
                <a:rPr lang="en-US" sz="1000" b="1" dirty="0">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237</a:t>
              </a:r>
            </a:p>
            <a:p>
              <a:pPr algn="ctr">
                <a:defRPr/>
              </a:pPr>
              <a:r>
                <a:rPr lang="en-US" sz="1000" b="1" dirty="0">
                  <a:solidFill>
                    <a:schemeClr val="tx1"/>
                  </a:solidFill>
                </a:rPr>
                <a:t>237</a:t>
              </a:r>
            </a:p>
            <a:p>
              <a:pPr algn="ctr">
                <a:defRPr/>
              </a:pPr>
              <a:r>
                <a:rPr lang="en-US" sz="1000" b="1" dirty="0">
                  <a:solidFill>
                    <a:schemeClr val="tx1"/>
                  </a:solidFill>
                </a:rPr>
                <a:t>237</a:t>
              </a:r>
            </a:p>
            <a:p>
              <a:pPr algn="ctr">
                <a:defRPr/>
              </a:pPr>
              <a:endParaRPr lang="en-US" sz="1000" b="1" dirty="0">
                <a:solidFill>
                  <a:schemeClr val="tx1"/>
                </a:solidFill>
              </a:endParaRPr>
            </a:p>
            <a:p>
              <a:pPr algn="ctr">
                <a:defRPr/>
              </a:pPr>
              <a:r>
                <a:rPr lang="en-US" sz="1000" b="1" dirty="0">
                  <a:solidFill>
                    <a:schemeClr val="tx1"/>
                  </a:solidFill>
                </a:rPr>
                <a:t>#</a:t>
              </a:r>
              <a:r>
                <a:rPr lang="en-US" sz="1000" b="1" dirty="0" err="1">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80</a:t>
              </a:r>
            </a:p>
            <a:p>
              <a:pPr algn="ctr">
                <a:defRPr/>
              </a:pPr>
              <a:r>
                <a:rPr lang="en-US" sz="1000" b="1" dirty="0">
                  <a:solidFill>
                    <a:schemeClr val="bg1"/>
                  </a:solidFill>
                </a:rPr>
                <a:t>119</a:t>
              </a:r>
            </a:p>
            <a:p>
              <a:pPr algn="ctr">
                <a:defRPr/>
              </a:pPr>
              <a:r>
                <a:rPr lang="en-US" sz="1000" b="1" dirty="0">
                  <a:solidFill>
                    <a:schemeClr val="bg1"/>
                  </a:solidFill>
                </a:rPr>
                <a:t>27</a:t>
              </a:r>
            </a:p>
            <a:p>
              <a:pPr algn="ctr">
                <a:defRPr/>
              </a:pPr>
              <a:endParaRPr lang="en-US" sz="1000" b="1" dirty="0">
                <a:solidFill>
                  <a:schemeClr val="bg1"/>
                </a:solidFill>
              </a:endParaRPr>
            </a:p>
            <a:p>
              <a:pPr algn="ctr">
                <a:defRPr/>
              </a:pPr>
              <a:r>
                <a:rPr lang="en-US" sz="1000" b="1" dirty="0">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252</a:t>
              </a:r>
            </a:p>
            <a:p>
              <a:pPr algn="ctr">
                <a:defRPr/>
              </a:pPr>
              <a:r>
                <a:rPr lang="en-US" sz="1000" b="1" dirty="0">
                  <a:solidFill>
                    <a:schemeClr val="tx1"/>
                  </a:solidFill>
                </a:rPr>
                <a:t>174</a:t>
              </a:r>
            </a:p>
            <a:p>
              <a:pPr algn="ctr">
                <a:defRPr/>
              </a:pPr>
              <a:r>
                <a:rPr lang="en-US" sz="1000" b="1" dirty="0">
                  <a:solidFill>
                    <a:schemeClr val="tx1"/>
                  </a:solidFill>
                </a:rPr>
                <a:t>59</a:t>
              </a:r>
            </a:p>
            <a:p>
              <a:pPr algn="ctr">
                <a:defRPr/>
              </a:pPr>
              <a:endParaRPr lang="en-US" sz="1000" b="1" dirty="0">
                <a:solidFill>
                  <a:schemeClr val="tx1"/>
                </a:solidFill>
              </a:endParaRPr>
            </a:p>
            <a:p>
              <a:pPr algn="ctr">
                <a:defRPr/>
              </a:pPr>
              <a:r>
                <a:rPr lang="en-US" sz="1000" b="1" dirty="0">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83</a:t>
              </a:r>
            </a:p>
            <a:p>
              <a:pPr algn="ctr">
                <a:defRPr/>
              </a:pPr>
              <a:r>
                <a:rPr lang="en-US" sz="1000" b="1" dirty="0">
                  <a:solidFill>
                    <a:schemeClr val="bg1"/>
                  </a:solidFill>
                </a:rPr>
                <a:t>36</a:t>
              </a:r>
            </a:p>
            <a:p>
              <a:pPr algn="ctr">
                <a:defRPr/>
              </a:pPr>
              <a:r>
                <a:rPr lang="en-US" sz="1000" b="1" dirty="0">
                  <a:solidFill>
                    <a:schemeClr val="bg1"/>
                  </a:solidFill>
                </a:rPr>
                <a:t>118</a:t>
              </a:r>
            </a:p>
            <a:p>
              <a:pPr algn="ctr">
                <a:defRPr/>
              </a:pPr>
              <a:endParaRPr lang="en-US" sz="1000" b="1" dirty="0">
                <a:solidFill>
                  <a:schemeClr val="bg1"/>
                </a:solidFill>
              </a:endParaRPr>
            </a:p>
            <a:p>
              <a:pPr algn="ctr">
                <a:defRPr/>
              </a:pPr>
              <a:r>
                <a:rPr lang="en-US" sz="1000" b="1" dirty="0">
                  <a:solidFill>
                    <a:schemeClr val="bg1"/>
                  </a:solidFill>
                </a:rPr>
                <a:t>#542a76</a:t>
              </a:r>
            </a:p>
          </p:txBody>
        </p:sp>
      </p:grpSp>
    </p:spTree>
    <p:extLst>
      <p:ext uri="{BB962C8B-B14F-4D97-AF65-F5344CB8AC3E}">
        <p14:creationId xmlns:p14="http://schemas.microsoft.com/office/powerpoint/2010/main" val="398110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69313F1-5002-42A1-8773-C2851FC15C14}" type="datetime1">
              <a:rPr lang="en-US" smtClean="0"/>
              <a:t>1/17/2023</a:t>
            </a:fld>
            <a:endParaRPr lang="en-US" dirty="0"/>
          </a:p>
        </p:txBody>
      </p:sp>
    </p:spTree>
    <p:extLst>
      <p:ext uri="{BB962C8B-B14F-4D97-AF65-F5344CB8AC3E}">
        <p14:creationId xmlns:p14="http://schemas.microsoft.com/office/powerpoint/2010/main" val="211788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AC1603C-9780-4986-B5D7-38E3FABB6867}" type="datetime1">
              <a:rPr lang="en-US" smtClean="0"/>
              <a:t>1/17/2023</a:t>
            </a:fld>
            <a:endParaRPr lang="en-US" dirty="0"/>
          </a:p>
        </p:txBody>
      </p:sp>
    </p:spTree>
    <p:extLst>
      <p:ext uri="{BB962C8B-B14F-4D97-AF65-F5344CB8AC3E}">
        <p14:creationId xmlns:p14="http://schemas.microsoft.com/office/powerpoint/2010/main" val="412783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0F4FF90-4072-44D0-B2A9-F61111C915A2}" type="datetime1">
              <a:rPr lang="en-US" smtClean="0"/>
              <a:t>1/17/2023</a:t>
            </a:fld>
            <a:endParaRPr lang="en-US" dirty="0"/>
          </a:p>
        </p:txBody>
      </p:sp>
    </p:spTree>
    <p:extLst>
      <p:ext uri="{BB962C8B-B14F-4D97-AF65-F5344CB8AC3E}">
        <p14:creationId xmlns:p14="http://schemas.microsoft.com/office/powerpoint/2010/main" val="28945814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D58D1B5F-ABFA-4A3C-BA4C-47631AE7A868}" type="datetime1">
              <a:rPr lang="en-US" smtClean="0"/>
              <a:t>1/17/2023</a:t>
            </a:fld>
            <a:endParaRPr lang="en-US" dirty="0"/>
          </a:p>
        </p:txBody>
      </p:sp>
    </p:spTree>
    <p:extLst>
      <p:ext uri="{BB962C8B-B14F-4D97-AF65-F5344CB8AC3E}">
        <p14:creationId xmlns:p14="http://schemas.microsoft.com/office/powerpoint/2010/main" val="21525952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829379BC-5493-46DE-ACB0-7E241377030F}" type="datetime1">
              <a:rPr lang="en-US" smtClean="0"/>
              <a:t>1/17/2023</a:t>
            </a:fld>
            <a:endParaRPr lang="en-US" dirty="0"/>
          </a:p>
        </p:txBody>
      </p:sp>
    </p:spTree>
    <p:extLst>
      <p:ext uri="{BB962C8B-B14F-4D97-AF65-F5344CB8AC3E}">
        <p14:creationId xmlns:p14="http://schemas.microsoft.com/office/powerpoint/2010/main" val="146362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60F44404-F6BD-4895-AE9F-18D23BF18CF7}" type="datetime1">
              <a:rPr lang="en-US" smtClean="0"/>
              <a:t>1/17/2023</a:t>
            </a:fld>
            <a:endParaRPr lang="en-US" dirty="0"/>
          </a:p>
        </p:txBody>
      </p:sp>
    </p:spTree>
    <p:extLst>
      <p:ext uri="{BB962C8B-B14F-4D97-AF65-F5344CB8AC3E}">
        <p14:creationId xmlns:p14="http://schemas.microsoft.com/office/powerpoint/2010/main" val="328583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9A1C5BC-CD53-4075-9B8E-867576D727C9}" type="datetime1">
              <a:rPr lang="en-US" smtClean="0"/>
              <a:t>1/17/2023</a:t>
            </a:fld>
            <a:endParaRPr lang="en-US" dirty="0"/>
          </a:p>
        </p:txBody>
      </p:sp>
    </p:spTree>
    <p:extLst>
      <p:ext uri="{BB962C8B-B14F-4D97-AF65-F5344CB8AC3E}">
        <p14:creationId xmlns:p14="http://schemas.microsoft.com/office/powerpoint/2010/main" val="377256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20A6F534-CCF6-4A47-8281-9577A0581356}" type="datetime1">
              <a:rPr lang="en-US" smtClean="0"/>
              <a:t>1/17/2023</a:t>
            </a:fld>
            <a:endParaRPr lang="en-US" dirty="0"/>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 id="2147483727" r:id="rId26"/>
  </p:sldLayoutIdLst>
  <p:hf sldNum="0" hdr="0" ftr="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15"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16BDC7E-A398-44F6-B23E-962F2B05119D}" type="datetime1">
              <a:rPr lang="en-US" smtClean="0"/>
              <a:t>1/17/2023</a:t>
            </a:fld>
            <a:endParaRPr lang="en-US" dirty="0"/>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sldNum="0" hdr="0" ftr="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prstGeom prst="rect">
            <a:avLst/>
          </a:prstGeom>
        </p:spPr>
        <p:txBody>
          <a:bodyPr/>
          <a:lstStyle/>
          <a:p>
            <a:endParaRPr lang="en-US" dirty="0"/>
          </a:p>
          <a:p>
            <a:r>
              <a:rPr lang="en-US" b="1" dirty="0"/>
              <a:t>Fisheries Field Unit</a:t>
            </a:r>
          </a:p>
          <a:p>
            <a:r>
              <a:rPr lang="en-US" b="1" dirty="0"/>
              <a:t>Portland District</a:t>
            </a:r>
          </a:p>
          <a:p>
            <a:r>
              <a:rPr lang="en-US" b="1" dirty="0"/>
              <a:t>Date: 17 JAN 2023</a:t>
            </a:r>
          </a:p>
          <a:p>
            <a:endParaRPr lang="en-US" dirty="0"/>
          </a:p>
          <a:p>
            <a:r>
              <a:rPr lang="en-US" dirty="0"/>
              <a:t>Kyle Tidwell*</a:t>
            </a:r>
          </a:p>
          <a:p>
            <a:r>
              <a:rPr lang="en-US" dirty="0"/>
              <a:t>Noah Strong</a:t>
            </a:r>
          </a:p>
          <a:p>
            <a:r>
              <a:rPr lang="en-US" dirty="0"/>
              <a:t>Mark Braun</a:t>
            </a:r>
          </a:p>
          <a:p>
            <a:r>
              <a:rPr lang="en-US" dirty="0"/>
              <a:t>Bjorn van der Leeuw</a:t>
            </a:r>
          </a:p>
          <a:p>
            <a:r>
              <a:rPr lang="en-US" dirty="0"/>
              <a:t>Robert Wertheimer</a:t>
            </a:r>
          </a:p>
        </p:txBody>
      </p:sp>
      <p:sp>
        <p:nvSpPr>
          <p:cNvPr id="3" name="Title 2"/>
          <p:cNvSpPr>
            <a:spLocks noGrp="1"/>
          </p:cNvSpPr>
          <p:nvPr>
            <p:ph type="title"/>
          </p:nvPr>
        </p:nvSpPr>
        <p:spPr>
          <a:xfrm>
            <a:off x="380999" y="265872"/>
            <a:ext cx="11898087" cy="1671543"/>
          </a:xfrm>
        </p:spPr>
        <p:txBody>
          <a:bodyPr>
            <a:normAutofit/>
          </a:bodyPr>
          <a:lstStyle/>
          <a:p>
            <a:r>
              <a:rPr lang="en-US" dirty="0">
                <a:latin typeface="Calibri" panose="020F0502020204030204" pitchFamily="34" charset="0"/>
                <a:cs typeface="Times New Roman" panose="02020603050405020304" pitchFamily="18" charset="0"/>
              </a:rPr>
              <a:t>USACE monitoring of Piscivorous birds in the Columbia River Estuary 2022 – Results of Dissuasion and PIT recovery efforts  </a:t>
            </a:r>
            <a:endParaRPr lang="en-US" dirty="0"/>
          </a:p>
        </p:txBody>
      </p:sp>
      <p:pic>
        <p:nvPicPr>
          <p:cNvPr id="4" name="Picture 3">
            <a:extLst>
              <a:ext uri="{FF2B5EF4-FFF2-40B4-BE49-F238E27FC236}">
                <a16:creationId xmlns:a16="http://schemas.microsoft.com/office/drawing/2014/main" id="{EB85438F-C7D6-4D37-8CB8-720583D62AE8}"/>
              </a:ext>
            </a:extLst>
          </p:cNvPr>
          <p:cNvPicPr>
            <a:picLocks noChangeAspect="1"/>
          </p:cNvPicPr>
          <p:nvPr/>
        </p:nvPicPr>
        <p:blipFill>
          <a:blip r:embed="rId3"/>
          <a:stretch>
            <a:fillRect/>
          </a:stretch>
        </p:blipFill>
        <p:spPr>
          <a:xfrm>
            <a:off x="4265209" y="3308838"/>
            <a:ext cx="7545791" cy="2967184"/>
          </a:xfrm>
          <a:prstGeom prst="rect">
            <a:avLst/>
          </a:prstGeom>
        </p:spPr>
      </p:pic>
    </p:spTree>
    <p:extLst>
      <p:ext uri="{BB962C8B-B14F-4D97-AF65-F5344CB8AC3E}">
        <p14:creationId xmlns:p14="http://schemas.microsoft.com/office/powerpoint/2010/main" val="1717309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13C9-D846-49B4-96A2-3290A201918B}"/>
              </a:ext>
            </a:extLst>
          </p:cNvPr>
          <p:cNvSpPr>
            <a:spLocks noGrp="1"/>
          </p:cNvSpPr>
          <p:nvPr>
            <p:ph type="title"/>
          </p:nvPr>
        </p:nvSpPr>
        <p:spPr/>
        <p:txBody>
          <a:bodyPr/>
          <a:lstStyle/>
          <a:p>
            <a:r>
              <a:rPr lang="en-US" dirty="0"/>
              <a:t>Rice Island</a:t>
            </a:r>
          </a:p>
        </p:txBody>
      </p:sp>
      <p:sp>
        <p:nvSpPr>
          <p:cNvPr id="3" name="Date Placeholder 2">
            <a:extLst>
              <a:ext uri="{FF2B5EF4-FFF2-40B4-BE49-F238E27FC236}">
                <a16:creationId xmlns:a16="http://schemas.microsoft.com/office/drawing/2014/main" id="{5C6CF112-6401-4D1B-9AE4-C4AA0CEB8967}"/>
              </a:ext>
            </a:extLst>
          </p:cNvPr>
          <p:cNvSpPr>
            <a:spLocks noGrp="1"/>
          </p:cNvSpPr>
          <p:nvPr>
            <p:ph type="dt" sz="half" idx="2"/>
          </p:nvPr>
        </p:nvSpPr>
        <p:spPr/>
        <p:txBody>
          <a:bodyPr/>
          <a:lstStyle/>
          <a:p>
            <a:fld id="{79225A36-843B-4599-BB9E-3A5ED1D8C4B7}" type="datetime1">
              <a:rPr lang="en-US" smtClean="0"/>
              <a:t>1/17/2023</a:t>
            </a:fld>
            <a:endParaRPr lang="en-US" dirty="0"/>
          </a:p>
        </p:txBody>
      </p:sp>
      <p:pic>
        <p:nvPicPr>
          <p:cNvPr id="4" name="Picture 3">
            <a:extLst>
              <a:ext uri="{FF2B5EF4-FFF2-40B4-BE49-F238E27FC236}">
                <a16:creationId xmlns:a16="http://schemas.microsoft.com/office/drawing/2014/main" id="{A2974CA5-8BE1-4829-90CD-F392F1E0C0CC}"/>
              </a:ext>
            </a:extLst>
          </p:cNvPr>
          <p:cNvPicPr>
            <a:picLocks noChangeAspect="1"/>
          </p:cNvPicPr>
          <p:nvPr/>
        </p:nvPicPr>
        <p:blipFill>
          <a:blip r:embed="rId2"/>
          <a:stretch>
            <a:fillRect/>
          </a:stretch>
        </p:blipFill>
        <p:spPr>
          <a:xfrm>
            <a:off x="275753" y="2119486"/>
            <a:ext cx="3230088" cy="2723125"/>
          </a:xfrm>
          <a:prstGeom prst="rect">
            <a:avLst/>
          </a:prstGeom>
          <a:ln w="19050">
            <a:solidFill>
              <a:schemeClr val="tx1"/>
            </a:solidFill>
          </a:ln>
        </p:spPr>
      </p:pic>
      <p:sp>
        <p:nvSpPr>
          <p:cNvPr id="5" name="TextBox 4">
            <a:extLst>
              <a:ext uri="{FF2B5EF4-FFF2-40B4-BE49-F238E27FC236}">
                <a16:creationId xmlns:a16="http://schemas.microsoft.com/office/drawing/2014/main" id="{8F88AAE0-8ADC-4F88-87D0-E821D8064C7F}"/>
              </a:ext>
            </a:extLst>
          </p:cNvPr>
          <p:cNvSpPr txBox="1"/>
          <p:nvPr/>
        </p:nvSpPr>
        <p:spPr>
          <a:xfrm>
            <a:off x="2122713" y="5401097"/>
            <a:ext cx="8266120" cy="707886"/>
          </a:xfrm>
          <a:prstGeom prst="rect">
            <a:avLst/>
          </a:prstGeom>
          <a:noFill/>
        </p:spPr>
        <p:txBody>
          <a:bodyPr wrap="square" rtlCol="0">
            <a:spAutoFit/>
          </a:bodyPr>
          <a:lstStyle/>
          <a:p>
            <a:r>
              <a:rPr lang="en-US" sz="2000" b="1" dirty="0"/>
              <a:t>Hazing required to deter incipient CATE colony from Rice Island. Tactics were sensitive to ESA listed Streaked Horned Larks.</a:t>
            </a:r>
          </a:p>
        </p:txBody>
      </p:sp>
      <p:pic>
        <p:nvPicPr>
          <p:cNvPr id="7" name="Picture 6">
            <a:extLst>
              <a:ext uri="{FF2B5EF4-FFF2-40B4-BE49-F238E27FC236}">
                <a16:creationId xmlns:a16="http://schemas.microsoft.com/office/drawing/2014/main" id="{D60D9F5F-04A0-4347-A55D-433C4CC2B62E}"/>
              </a:ext>
            </a:extLst>
          </p:cNvPr>
          <p:cNvPicPr>
            <a:picLocks noChangeAspect="1"/>
          </p:cNvPicPr>
          <p:nvPr/>
        </p:nvPicPr>
        <p:blipFill>
          <a:blip r:embed="rId3"/>
          <a:stretch>
            <a:fillRect/>
          </a:stretch>
        </p:blipFill>
        <p:spPr>
          <a:xfrm>
            <a:off x="8583061" y="2278428"/>
            <a:ext cx="3425149" cy="2564183"/>
          </a:xfrm>
          <a:prstGeom prst="rect">
            <a:avLst/>
          </a:prstGeom>
          <a:ln w="19050">
            <a:solidFill>
              <a:schemeClr val="tx1"/>
            </a:solidFill>
          </a:ln>
        </p:spPr>
      </p:pic>
      <p:pic>
        <p:nvPicPr>
          <p:cNvPr id="8" name="Picture 7">
            <a:extLst>
              <a:ext uri="{FF2B5EF4-FFF2-40B4-BE49-F238E27FC236}">
                <a16:creationId xmlns:a16="http://schemas.microsoft.com/office/drawing/2014/main" id="{45B5FD45-3B21-4FDF-BB3E-8DEE3A20AA0D}"/>
              </a:ext>
            </a:extLst>
          </p:cNvPr>
          <p:cNvPicPr>
            <a:picLocks noChangeAspect="1"/>
          </p:cNvPicPr>
          <p:nvPr/>
        </p:nvPicPr>
        <p:blipFill>
          <a:blip r:embed="rId4"/>
          <a:stretch>
            <a:fillRect/>
          </a:stretch>
        </p:blipFill>
        <p:spPr>
          <a:xfrm>
            <a:off x="2966891" y="1012371"/>
            <a:ext cx="6350181" cy="3857197"/>
          </a:xfrm>
          <a:prstGeom prst="rect">
            <a:avLst/>
          </a:prstGeom>
        </p:spPr>
      </p:pic>
      <p:pic>
        <p:nvPicPr>
          <p:cNvPr id="9" name="Picture 8">
            <a:extLst>
              <a:ext uri="{FF2B5EF4-FFF2-40B4-BE49-F238E27FC236}">
                <a16:creationId xmlns:a16="http://schemas.microsoft.com/office/drawing/2014/main" id="{00B7EF63-43F0-4447-9D72-379B5FF5E878}"/>
              </a:ext>
            </a:extLst>
          </p:cNvPr>
          <p:cNvPicPr>
            <a:picLocks noChangeAspect="1"/>
          </p:cNvPicPr>
          <p:nvPr/>
        </p:nvPicPr>
        <p:blipFill>
          <a:blip r:embed="rId5"/>
          <a:stretch>
            <a:fillRect/>
          </a:stretch>
        </p:blipFill>
        <p:spPr>
          <a:xfrm>
            <a:off x="2966890" y="3626035"/>
            <a:ext cx="2225595" cy="1230055"/>
          </a:xfrm>
          <a:prstGeom prst="rect">
            <a:avLst/>
          </a:prstGeom>
          <a:ln>
            <a:solidFill>
              <a:schemeClr val="tx1"/>
            </a:solidFill>
          </a:ln>
        </p:spPr>
      </p:pic>
    </p:spTree>
    <p:extLst>
      <p:ext uri="{BB962C8B-B14F-4D97-AF65-F5344CB8AC3E}">
        <p14:creationId xmlns:p14="http://schemas.microsoft.com/office/powerpoint/2010/main" val="276274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133F1F7-B05B-4E1B-97FB-DFC2CA943F7D}"/>
              </a:ext>
            </a:extLst>
          </p:cNvPr>
          <p:cNvSpPr>
            <a:spLocks noGrp="1"/>
          </p:cNvSpPr>
          <p:nvPr>
            <p:ph type="dt" sz="half" idx="2"/>
          </p:nvPr>
        </p:nvSpPr>
        <p:spPr/>
        <p:txBody>
          <a:bodyPr/>
          <a:lstStyle/>
          <a:p>
            <a:fld id="{79225A36-843B-4599-BB9E-3A5ED1D8C4B7}" type="datetime1">
              <a:rPr lang="en-US" smtClean="0"/>
              <a:t>1/17/2023</a:t>
            </a:fld>
            <a:endParaRPr lang="en-US" dirty="0"/>
          </a:p>
        </p:txBody>
      </p:sp>
      <p:pic>
        <p:nvPicPr>
          <p:cNvPr id="4" name="Picture 3">
            <a:extLst>
              <a:ext uri="{FF2B5EF4-FFF2-40B4-BE49-F238E27FC236}">
                <a16:creationId xmlns:a16="http://schemas.microsoft.com/office/drawing/2014/main" id="{DFD5041E-8AD0-47B4-B141-D8126FA1CF09}"/>
              </a:ext>
            </a:extLst>
          </p:cNvPr>
          <p:cNvPicPr>
            <a:picLocks noChangeAspect="1"/>
          </p:cNvPicPr>
          <p:nvPr/>
        </p:nvPicPr>
        <p:blipFill>
          <a:blip r:embed="rId2"/>
          <a:stretch>
            <a:fillRect/>
          </a:stretch>
        </p:blipFill>
        <p:spPr>
          <a:xfrm>
            <a:off x="1214527" y="1215198"/>
            <a:ext cx="9638530" cy="4696162"/>
          </a:xfrm>
          <a:prstGeom prst="rect">
            <a:avLst/>
          </a:prstGeom>
        </p:spPr>
      </p:pic>
    </p:spTree>
    <p:extLst>
      <p:ext uri="{BB962C8B-B14F-4D97-AF65-F5344CB8AC3E}">
        <p14:creationId xmlns:p14="http://schemas.microsoft.com/office/powerpoint/2010/main" val="2267400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714F-1370-42ED-A504-C6B9D4A7C009}"/>
              </a:ext>
            </a:extLst>
          </p:cNvPr>
          <p:cNvSpPr>
            <a:spLocks noGrp="1"/>
          </p:cNvSpPr>
          <p:nvPr>
            <p:ph type="title"/>
          </p:nvPr>
        </p:nvSpPr>
        <p:spPr>
          <a:xfrm>
            <a:off x="925286" y="239487"/>
            <a:ext cx="10210800" cy="892628"/>
          </a:xfrm>
        </p:spPr>
        <p:txBody>
          <a:bodyPr/>
          <a:lstStyle/>
          <a:p>
            <a:r>
              <a:rPr lang="en-US" dirty="0"/>
              <a:t>PIT Recovery Efforts – </a:t>
            </a:r>
          </a:p>
        </p:txBody>
      </p:sp>
      <p:sp>
        <p:nvSpPr>
          <p:cNvPr id="3" name="Date Placeholder 2">
            <a:extLst>
              <a:ext uri="{FF2B5EF4-FFF2-40B4-BE49-F238E27FC236}">
                <a16:creationId xmlns:a16="http://schemas.microsoft.com/office/drawing/2014/main" id="{947450BE-A908-4355-A57C-8AB2D3D16597}"/>
              </a:ext>
            </a:extLst>
          </p:cNvPr>
          <p:cNvSpPr>
            <a:spLocks noGrp="1"/>
          </p:cNvSpPr>
          <p:nvPr>
            <p:ph type="dt" sz="half" idx="2"/>
          </p:nvPr>
        </p:nvSpPr>
        <p:spPr>
          <a:xfrm>
            <a:off x="10874830" y="6505413"/>
            <a:ext cx="1063390" cy="352587"/>
          </a:xfrm>
        </p:spPr>
        <p:txBody>
          <a:bodyPr/>
          <a:lstStyle/>
          <a:p>
            <a:fld id="{79225A36-843B-4599-BB9E-3A5ED1D8C4B7}" type="datetime1">
              <a:rPr lang="en-US" smtClean="0"/>
              <a:t>1/17/2023</a:t>
            </a:fld>
            <a:endParaRPr lang="en-US" dirty="0"/>
          </a:p>
        </p:txBody>
      </p:sp>
      <p:graphicFrame>
        <p:nvGraphicFramePr>
          <p:cNvPr id="5" name="Table 4">
            <a:extLst>
              <a:ext uri="{FF2B5EF4-FFF2-40B4-BE49-F238E27FC236}">
                <a16:creationId xmlns:a16="http://schemas.microsoft.com/office/drawing/2014/main" id="{1EB2708C-E819-41FD-874E-506812D6203F}"/>
              </a:ext>
            </a:extLst>
          </p:cNvPr>
          <p:cNvGraphicFramePr>
            <a:graphicFrameLocks noGrp="1"/>
          </p:cNvGraphicFramePr>
          <p:nvPr>
            <p:extLst>
              <p:ext uri="{D42A27DB-BD31-4B8C-83A1-F6EECF244321}">
                <p14:modId xmlns:p14="http://schemas.microsoft.com/office/powerpoint/2010/main" val="1978750521"/>
              </p:ext>
            </p:extLst>
          </p:nvPr>
        </p:nvGraphicFramePr>
        <p:xfrm>
          <a:off x="908702" y="1551213"/>
          <a:ext cx="10374596" cy="3755574"/>
        </p:xfrm>
        <a:graphic>
          <a:graphicData uri="http://schemas.openxmlformats.org/drawingml/2006/table">
            <a:tbl>
              <a:tblPr/>
              <a:tblGrid>
                <a:gridCol w="1758298">
                  <a:extLst>
                    <a:ext uri="{9D8B030D-6E8A-4147-A177-3AD203B41FA5}">
                      <a16:colId xmlns:a16="http://schemas.microsoft.com/office/drawing/2014/main" val="1633822679"/>
                    </a:ext>
                  </a:extLst>
                </a:gridCol>
                <a:gridCol w="1725312">
                  <a:extLst>
                    <a:ext uri="{9D8B030D-6E8A-4147-A177-3AD203B41FA5}">
                      <a16:colId xmlns:a16="http://schemas.microsoft.com/office/drawing/2014/main" val="1657762080"/>
                    </a:ext>
                  </a:extLst>
                </a:gridCol>
                <a:gridCol w="902270">
                  <a:extLst>
                    <a:ext uri="{9D8B030D-6E8A-4147-A177-3AD203B41FA5}">
                      <a16:colId xmlns:a16="http://schemas.microsoft.com/office/drawing/2014/main" val="215798844"/>
                    </a:ext>
                  </a:extLst>
                </a:gridCol>
                <a:gridCol w="852040">
                  <a:extLst>
                    <a:ext uri="{9D8B030D-6E8A-4147-A177-3AD203B41FA5}">
                      <a16:colId xmlns:a16="http://schemas.microsoft.com/office/drawing/2014/main" val="4061152713"/>
                    </a:ext>
                  </a:extLst>
                </a:gridCol>
                <a:gridCol w="1062863">
                  <a:extLst>
                    <a:ext uri="{9D8B030D-6E8A-4147-A177-3AD203B41FA5}">
                      <a16:colId xmlns:a16="http://schemas.microsoft.com/office/drawing/2014/main" val="724999344"/>
                    </a:ext>
                  </a:extLst>
                </a:gridCol>
                <a:gridCol w="852040">
                  <a:extLst>
                    <a:ext uri="{9D8B030D-6E8A-4147-A177-3AD203B41FA5}">
                      <a16:colId xmlns:a16="http://schemas.microsoft.com/office/drawing/2014/main" val="2437253179"/>
                    </a:ext>
                  </a:extLst>
                </a:gridCol>
                <a:gridCol w="1091675">
                  <a:extLst>
                    <a:ext uri="{9D8B030D-6E8A-4147-A177-3AD203B41FA5}">
                      <a16:colId xmlns:a16="http://schemas.microsoft.com/office/drawing/2014/main" val="4256768363"/>
                    </a:ext>
                  </a:extLst>
                </a:gridCol>
                <a:gridCol w="1065049">
                  <a:extLst>
                    <a:ext uri="{9D8B030D-6E8A-4147-A177-3AD203B41FA5}">
                      <a16:colId xmlns:a16="http://schemas.microsoft.com/office/drawing/2014/main" val="2348208051"/>
                    </a:ext>
                  </a:extLst>
                </a:gridCol>
                <a:gridCol w="1065049">
                  <a:extLst>
                    <a:ext uri="{9D8B030D-6E8A-4147-A177-3AD203B41FA5}">
                      <a16:colId xmlns:a16="http://schemas.microsoft.com/office/drawing/2014/main" val="3537275601"/>
                    </a:ext>
                  </a:extLst>
                </a:gridCol>
              </a:tblGrid>
              <a:tr h="625929">
                <a:tc gridSpan="7">
                  <a:txBody>
                    <a:bodyPr/>
                    <a:lstStyle/>
                    <a:p>
                      <a:pPr algn="ctr" fontAlgn="b"/>
                      <a:r>
                        <a:rPr lang="en-US" sz="2800" b="1" i="0" u="none" strike="noStrike" dirty="0">
                          <a:solidFill>
                            <a:srgbClr val="000000"/>
                          </a:solidFill>
                          <a:effectLst/>
                          <a:latin typeface="Calibri" panose="020F0502020204030204" pitchFamily="34" charset="0"/>
                        </a:rPr>
                        <a:t> 2022 Migration Year (MY) Smolt Tags Recovered</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600" b="1" i="0" u="none" strike="noStrike" dirty="0">
                          <a:solidFill>
                            <a:srgbClr val="000000"/>
                          </a:solidFill>
                          <a:effectLst/>
                          <a:latin typeface="Calibri" panose="020F0502020204030204" pitchFamily="34" charset="0"/>
                        </a:rPr>
                        <a:t>2021 MY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solidFill>
                  </a:tcPr>
                </a:tc>
                <a:tc>
                  <a:txBody>
                    <a:bodyPr/>
                    <a:lstStyle/>
                    <a:p>
                      <a:pPr algn="ctr" fontAlgn="b"/>
                      <a:r>
                        <a:rPr lang="en-US" sz="1600" b="1" i="0" u="none" strike="noStrike" dirty="0">
                          <a:solidFill>
                            <a:srgbClr val="000000"/>
                          </a:solidFill>
                          <a:effectLst/>
                          <a:latin typeface="Calibri" panose="020F0502020204030204" pitchFamily="34" charset="0"/>
                        </a:rPr>
                        <a:t>2020 MY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solidFill>
                  </a:tcPr>
                </a:tc>
                <a:extLst>
                  <a:ext uri="{0D108BD9-81ED-4DB2-BD59-A6C34878D82A}">
                    <a16:rowId xmlns:a16="http://schemas.microsoft.com/office/drawing/2014/main" val="1317258133"/>
                  </a:ext>
                </a:extLst>
              </a:tr>
              <a:tr h="625929">
                <a:tc>
                  <a:txBody>
                    <a:bodyPr/>
                    <a:lstStyle/>
                    <a:p>
                      <a:pPr algn="l" fontAlgn="b"/>
                      <a:r>
                        <a:rPr lang="en-US" sz="1800" b="1" i="0" u="none" strike="noStrike" dirty="0">
                          <a:solidFill>
                            <a:srgbClr val="000000"/>
                          </a:solidFill>
                          <a:effectLst/>
                          <a:latin typeface="Calibri" panose="020F0502020204030204" pitchFamily="34" charset="0"/>
                        </a:rPr>
                        <a:t>Location</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l" fontAlgn="b"/>
                      <a:r>
                        <a:rPr lang="en-US" sz="1800" b="1" i="0" u="none" strike="noStrike" dirty="0">
                          <a:solidFill>
                            <a:srgbClr val="000000"/>
                          </a:solidFill>
                          <a:effectLst/>
                          <a:latin typeface="Calibri" panose="020F0502020204030204" pitchFamily="34" charset="0"/>
                        </a:rPr>
                        <a:t>Bird Colony</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800" b="1" i="0" u="none" strike="noStrike">
                          <a:solidFill>
                            <a:srgbClr val="000000"/>
                          </a:solidFill>
                          <a:effectLst/>
                          <a:latin typeface="Calibri" panose="020F0502020204030204" pitchFamily="34" charset="0"/>
                        </a:rPr>
                        <a:t>Chinook</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800" b="1" i="0" u="none" strike="noStrike" dirty="0">
                          <a:solidFill>
                            <a:srgbClr val="000000"/>
                          </a:solidFill>
                          <a:effectLst/>
                          <a:latin typeface="Calibri" panose="020F0502020204030204" pitchFamily="34" charset="0"/>
                        </a:rPr>
                        <a:t>Coho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800" b="1" i="0" u="none" strike="noStrike" dirty="0">
                          <a:solidFill>
                            <a:srgbClr val="000000"/>
                          </a:solidFill>
                          <a:effectLst/>
                          <a:latin typeface="Calibri" panose="020F0502020204030204" pitchFamily="34" charset="0"/>
                        </a:rPr>
                        <a:t>Steelhead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800" b="1" i="0" u="none" strike="noStrike" dirty="0">
                          <a:solidFill>
                            <a:srgbClr val="000000"/>
                          </a:solidFill>
                          <a:effectLst/>
                          <a:latin typeface="Calibri" panose="020F0502020204030204" pitchFamily="34" charset="0"/>
                        </a:rPr>
                        <a:t>Sockeye</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800" b="1" i="0" u="none" strike="noStrike" dirty="0">
                          <a:solidFill>
                            <a:srgbClr val="000000"/>
                          </a:solidFill>
                          <a:effectLst/>
                          <a:latin typeface="Calibri" panose="020F0502020204030204" pitchFamily="34" charset="0"/>
                        </a:rPr>
                        <a:t>ALL</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800" b="1" i="0" u="none" strike="noStrike" dirty="0">
                          <a:solidFill>
                            <a:srgbClr val="000000"/>
                          </a:solidFill>
                          <a:effectLst/>
                          <a:latin typeface="Calibri" panose="020F0502020204030204" pitchFamily="34" charset="0"/>
                        </a:rPr>
                        <a:t>ALL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US" sz="1800" b="1" i="0" u="none" strike="noStrike" dirty="0">
                          <a:solidFill>
                            <a:srgbClr val="000000"/>
                          </a:solidFill>
                          <a:effectLst/>
                          <a:latin typeface="Calibri" panose="020F0502020204030204" pitchFamily="34" charset="0"/>
                        </a:rPr>
                        <a:t>ALL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035686268"/>
                  </a:ext>
                </a:extLst>
              </a:tr>
              <a:tr h="625929">
                <a:tc>
                  <a:txBody>
                    <a:bodyPr/>
                    <a:lstStyle/>
                    <a:p>
                      <a:pPr algn="l" fontAlgn="b"/>
                      <a:r>
                        <a:rPr lang="en-US" sz="1800" b="0" i="0" u="none" strike="noStrike" dirty="0">
                          <a:solidFill>
                            <a:srgbClr val="000000"/>
                          </a:solidFill>
                          <a:effectLst/>
                          <a:latin typeface="Calibri" panose="020F0502020204030204" pitchFamily="34" charset="0"/>
                        </a:rPr>
                        <a:t>East Sand Island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solidFill>
                            <a:srgbClr val="000000"/>
                          </a:solidFill>
                          <a:effectLst/>
                          <a:latin typeface="Calibri" panose="020F0502020204030204" pitchFamily="34" charset="0"/>
                        </a:rPr>
                        <a:t>DCCO</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63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33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99</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09704641"/>
                  </a:ext>
                </a:extLst>
              </a:tr>
              <a:tr h="625929">
                <a:tc>
                  <a:txBody>
                    <a:bodyPr/>
                    <a:lstStyle/>
                    <a:p>
                      <a:pPr algn="l" fontAlgn="b"/>
                      <a:endParaRPr lang="en-US" sz="18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chemeClr val="bg1">
                        <a:lumMod val="20000"/>
                        <a:lumOff val="80000"/>
                      </a:schemeClr>
                    </a:solidFill>
                  </a:tcPr>
                </a:tc>
                <a:tc>
                  <a:txBody>
                    <a:bodyPr/>
                    <a:lstStyle/>
                    <a:p>
                      <a:pPr algn="l" fontAlgn="b"/>
                      <a:r>
                        <a:rPr lang="en-US" sz="1800" b="0" i="0" u="none" strike="noStrike" dirty="0">
                          <a:solidFill>
                            <a:srgbClr val="000000"/>
                          </a:solidFill>
                          <a:effectLst/>
                          <a:latin typeface="Calibri" panose="020F0502020204030204" pitchFamily="34" charset="0"/>
                        </a:rPr>
                        <a:t>CATE (Colony) </a:t>
                      </a:r>
                    </a:p>
                  </a:txBody>
                  <a:tcPr marL="7620" marR="7620" marT="7620" marB="0" anchor="b">
                    <a:lnL>
                      <a:noFill/>
                    </a:lnL>
                    <a:lnR>
                      <a:noFill/>
                    </a:lnR>
                    <a:lnT>
                      <a:noFill/>
                    </a:lnT>
                    <a:lnB>
                      <a:noFill/>
                    </a:lnB>
                    <a:solidFill>
                      <a:schemeClr val="bg1">
                        <a:lumMod val="20000"/>
                        <a:lumOff val="8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729</a:t>
                      </a:r>
                    </a:p>
                  </a:txBody>
                  <a:tcPr marL="7620" marR="7620" marT="7620" marB="0" anchor="b">
                    <a:lnL>
                      <a:noFill/>
                    </a:lnL>
                    <a:lnR>
                      <a:noFill/>
                    </a:lnR>
                    <a:lnT>
                      <a:noFill/>
                    </a:lnT>
                    <a:lnB>
                      <a:noFill/>
                    </a:lnB>
                    <a:solidFill>
                      <a:schemeClr val="bg1">
                        <a:lumMod val="20000"/>
                        <a:lumOff val="8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102</a:t>
                      </a:r>
                    </a:p>
                  </a:txBody>
                  <a:tcPr marL="7620" marR="7620" marT="7620" marB="0" anchor="b">
                    <a:lnL>
                      <a:noFill/>
                    </a:lnL>
                    <a:lnR>
                      <a:noFill/>
                    </a:lnR>
                    <a:lnT>
                      <a:noFill/>
                    </a:lnT>
                    <a:lnB>
                      <a:noFill/>
                    </a:lnB>
                    <a:solidFill>
                      <a:schemeClr val="bg1">
                        <a:lumMod val="20000"/>
                        <a:lumOff val="8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793</a:t>
                      </a:r>
                    </a:p>
                  </a:txBody>
                  <a:tcPr marL="7620" marR="7620" marT="7620" marB="0" anchor="b">
                    <a:lnL>
                      <a:noFill/>
                    </a:lnL>
                    <a:lnR>
                      <a:noFill/>
                    </a:lnR>
                    <a:lnT>
                      <a:noFill/>
                    </a:lnT>
                    <a:lnB>
                      <a:noFill/>
                    </a:lnB>
                    <a:solidFill>
                      <a:schemeClr val="bg1">
                        <a:lumMod val="20000"/>
                        <a:lumOff val="8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12</a:t>
                      </a:r>
                    </a:p>
                  </a:txBody>
                  <a:tcPr marL="7620" marR="7620" marT="7620" marB="0" anchor="b">
                    <a:lnL>
                      <a:noFill/>
                    </a:lnL>
                    <a:lnR>
                      <a:noFill/>
                    </a:lnR>
                    <a:lnT>
                      <a:noFill/>
                    </a:lnT>
                    <a:lnB>
                      <a:noFill/>
                    </a:lnB>
                    <a:solidFill>
                      <a:schemeClr val="bg1">
                        <a:lumMod val="20000"/>
                        <a:lumOff val="8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1,636</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chemeClr val="bg1">
                        <a:lumMod val="20000"/>
                        <a:lumOff val="80000"/>
                      </a:schemeClr>
                    </a:solidFill>
                  </a:tcPr>
                </a:tc>
                <a:tc>
                  <a:txBody>
                    <a:bodyPr/>
                    <a:lstStyle/>
                    <a:p>
                      <a:pPr algn="ctr" fontAlgn="b"/>
                      <a:r>
                        <a:rPr lang="en-US" sz="1800" b="0" i="0" u="none" strike="noStrike">
                          <a:solidFill>
                            <a:srgbClr val="000000"/>
                          </a:solidFill>
                          <a:effectLst/>
                          <a:latin typeface="Calibri" panose="020F0502020204030204" pitchFamily="34" charset="0"/>
                        </a:rPr>
                        <a:t>4,218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20000"/>
                        <a:lumOff val="8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3,705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20000"/>
                        <a:lumOff val="80000"/>
                      </a:schemeClr>
                    </a:solidFill>
                  </a:tcPr>
                </a:tc>
                <a:extLst>
                  <a:ext uri="{0D108BD9-81ED-4DB2-BD59-A6C34878D82A}">
                    <a16:rowId xmlns:a16="http://schemas.microsoft.com/office/drawing/2014/main" val="2015377484"/>
                  </a:ext>
                </a:extLst>
              </a:tr>
              <a:tr h="625929">
                <a:tc>
                  <a:txBody>
                    <a:bodyPr/>
                    <a:lstStyle/>
                    <a:p>
                      <a:pPr algn="l" fontAlgn="b"/>
                      <a:endParaRPr lang="en-US" sz="18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CATE (Off-colony) </a:t>
                      </a:r>
                    </a:p>
                  </a:txBody>
                  <a:tcPr marL="7620" marR="7620" marT="762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70</a:t>
                      </a:r>
                    </a:p>
                  </a:txBody>
                  <a:tcPr marL="7620" marR="7620" marT="762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8</a:t>
                      </a:r>
                    </a:p>
                  </a:txBody>
                  <a:tcPr marL="7620" marR="7620" marT="762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9</a:t>
                      </a:r>
                    </a:p>
                  </a:txBody>
                  <a:tcPr marL="7620" marR="7620" marT="762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a:t>
                      </a:r>
                    </a:p>
                  </a:txBody>
                  <a:tcPr marL="7620" marR="7620" marT="762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88</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849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890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26290338"/>
                  </a:ext>
                </a:extLst>
              </a:tr>
              <a:tr h="625929">
                <a:tc>
                  <a:txBody>
                    <a:bodyPr/>
                    <a:lstStyle/>
                    <a:p>
                      <a:pPr algn="l" fontAlgn="b"/>
                      <a:r>
                        <a:rPr lang="en-US" sz="1800" b="0" i="0" u="none" strike="noStrike" dirty="0">
                          <a:solidFill>
                            <a:srgbClr val="000000"/>
                          </a:solidFill>
                          <a:effectLst/>
                          <a:latin typeface="Calibri" panose="020F0502020204030204" pitchFamily="34" charset="0"/>
                        </a:rPr>
                        <a:t>Rice Island</a:t>
                      </a:r>
                    </a:p>
                  </a:txBody>
                  <a:tcPr marL="7620" marR="7620" marT="7620" marB="0" anchor="b">
                    <a:lnL>
                      <a:noFill/>
                    </a:lnL>
                    <a:lnR>
                      <a:noFill/>
                    </a:lnR>
                    <a:lnT>
                      <a:noFill/>
                    </a:lnT>
                    <a:lnB>
                      <a:noFill/>
                    </a:lnB>
                    <a:solidFill>
                      <a:schemeClr val="bg2">
                        <a:lumMod val="40000"/>
                        <a:lumOff val="60000"/>
                      </a:schemeClr>
                    </a:solidFill>
                  </a:tcPr>
                </a:tc>
                <a:tc>
                  <a:txBody>
                    <a:bodyPr/>
                    <a:lstStyle/>
                    <a:p>
                      <a:pPr algn="l" fontAlgn="b"/>
                      <a:r>
                        <a:rPr lang="en-US" sz="1800" b="0" i="0" u="none" strike="noStrike" dirty="0">
                          <a:solidFill>
                            <a:srgbClr val="000000"/>
                          </a:solidFill>
                          <a:effectLst/>
                          <a:latin typeface="Calibri" panose="020F0502020204030204" pitchFamily="34" charset="0"/>
                        </a:rPr>
                        <a:t>CATE (Incipient)*</a:t>
                      </a:r>
                    </a:p>
                  </a:txBody>
                  <a:tcPr marL="7620" marR="7620" marT="7620" marB="0" anchor="b">
                    <a:lnL>
                      <a:noFill/>
                    </a:lnL>
                    <a:lnR>
                      <a:noFill/>
                    </a:lnR>
                    <a:lnT>
                      <a:noFill/>
                    </a:lnT>
                    <a:lnB>
                      <a:noFill/>
                    </a:ln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602</a:t>
                      </a:r>
                    </a:p>
                  </a:txBody>
                  <a:tcPr marL="7620" marR="7620" marT="7620" marB="0" anchor="b">
                    <a:lnL>
                      <a:noFill/>
                    </a:lnL>
                    <a:lnR>
                      <a:noFill/>
                    </a:lnR>
                    <a:lnT>
                      <a:noFill/>
                    </a:lnT>
                    <a:lnB>
                      <a:noFill/>
                    </a:ln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17</a:t>
                      </a:r>
                    </a:p>
                  </a:txBody>
                  <a:tcPr marL="7620" marR="7620" marT="7620" marB="0" anchor="b">
                    <a:lnL>
                      <a:noFill/>
                    </a:lnL>
                    <a:lnR>
                      <a:noFill/>
                    </a:lnR>
                    <a:lnT>
                      <a:noFill/>
                    </a:lnT>
                    <a:lnB>
                      <a:noFill/>
                    </a:ln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1,740</a:t>
                      </a:r>
                    </a:p>
                  </a:txBody>
                  <a:tcPr marL="7620" marR="7620" marT="7620" marB="0" anchor="b">
                    <a:lnL>
                      <a:noFill/>
                    </a:lnL>
                    <a:lnR>
                      <a:noFill/>
                    </a:lnR>
                    <a:lnT>
                      <a:noFill/>
                    </a:lnT>
                    <a:lnB>
                      <a:noFill/>
                    </a:ln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26</a:t>
                      </a:r>
                    </a:p>
                  </a:txBody>
                  <a:tcPr marL="7620" marR="7620" marT="7620" marB="0" anchor="b">
                    <a:lnL>
                      <a:noFill/>
                    </a:lnL>
                    <a:lnR>
                      <a:noFill/>
                    </a:lnR>
                    <a:lnT>
                      <a:noFill/>
                    </a:lnT>
                    <a:lnB>
                      <a:noFill/>
                    </a:ln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2,385</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NA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293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lumMod val="40000"/>
                        <a:lumOff val="60000"/>
                      </a:schemeClr>
                    </a:solidFill>
                  </a:tcPr>
                </a:tc>
                <a:extLst>
                  <a:ext uri="{0D108BD9-81ED-4DB2-BD59-A6C34878D82A}">
                    <a16:rowId xmlns:a16="http://schemas.microsoft.com/office/drawing/2014/main" val="2765809518"/>
                  </a:ext>
                </a:extLst>
              </a:tr>
            </a:tbl>
          </a:graphicData>
        </a:graphic>
      </p:graphicFrame>
      <p:sp>
        <p:nvSpPr>
          <p:cNvPr id="4" name="TextBox 3">
            <a:extLst>
              <a:ext uri="{FF2B5EF4-FFF2-40B4-BE49-F238E27FC236}">
                <a16:creationId xmlns:a16="http://schemas.microsoft.com/office/drawing/2014/main" id="{A1CE1824-F8BF-417D-8FE5-42CD9F5C5A97}"/>
              </a:ext>
            </a:extLst>
          </p:cNvPr>
          <p:cNvSpPr txBox="1"/>
          <p:nvPr/>
        </p:nvSpPr>
        <p:spPr>
          <a:xfrm>
            <a:off x="1757569" y="5961035"/>
            <a:ext cx="8676861" cy="369332"/>
          </a:xfrm>
          <a:prstGeom prst="rect">
            <a:avLst/>
          </a:prstGeom>
          <a:noFill/>
        </p:spPr>
        <p:txBody>
          <a:bodyPr wrap="square" rtlCol="0">
            <a:spAutoFit/>
          </a:bodyPr>
          <a:lstStyle/>
          <a:p>
            <a:r>
              <a:rPr lang="en-US" b="1" dirty="0"/>
              <a:t>Salmonid Impact = 2.5 weeks of CATE on Rice &gt; 6 months of CATE on ESI</a:t>
            </a:r>
          </a:p>
        </p:txBody>
      </p:sp>
      <p:pic>
        <p:nvPicPr>
          <p:cNvPr id="6" name="Picture 5">
            <a:extLst>
              <a:ext uri="{FF2B5EF4-FFF2-40B4-BE49-F238E27FC236}">
                <a16:creationId xmlns:a16="http://schemas.microsoft.com/office/drawing/2014/main" id="{90D035D2-DACB-4140-A676-32FEBEFD5523}"/>
              </a:ext>
            </a:extLst>
          </p:cNvPr>
          <p:cNvPicPr>
            <a:picLocks noChangeAspect="1"/>
          </p:cNvPicPr>
          <p:nvPr/>
        </p:nvPicPr>
        <p:blipFill>
          <a:blip r:embed="rId2"/>
          <a:stretch>
            <a:fillRect/>
          </a:stretch>
        </p:blipFill>
        <p:spPr>
          <a:xfrm>
            <a:off x="201344" y="5565223"/>
            <a:ext cx="1547943" cy="1160957"/>
          </a:xfrm>
          <a:prstGeom prst="rect">
            <a:avLst/>
          </a:prstGeom>
        </p:spPr>
      </p:pic>
      <p:sp>
        <p:nvSpPr>
          <p:cNvPr id="7" name="TextBox 6">
            <a:extLst>
              <a:ext uri="{FF2B5EF4-FFF2-40B4-BE49-F238E27FC236}">
                <a16:creationId xmlns:a16="http://schemas.microsoft.com/office/drawing/2014/main" id="{8573AB6A-AD85-4D9C-A48D-62840F410215}"/>
              </a:ext>
            </a:extLst>
          </p:cNvPr>
          <p:cNvSpPr txBox="1"/>
          <p:nvPr/>
        </p:nvSpPr>
        <p:spPr>
          <a:xfrm>
            <a:off x="2525719" y="5356911"/>
            <a:ext cx="8676861" cy="276999"/>
          </a:xfrm>
          <a:prstGeom prst="rect">
            <a:avLst/>
          </a:prstGeom>
          <a:noFill/>
        </p:spPr>
        <p:txBody>
          <a:bodyPr wrap="square" rtlCol="0">
            <a:spAutoFit/>
          </a:bodyPr>
          <a:lstStyle/>
          <a:p>
            <a:r>
              <a:rPr lang="en-US" sz="1200" b="1" dirty="0"/>
              <a:t>* Real Time Research supported Rice Island PIT collection. </a:t>
            </a:r>
          </a:p>
        </p:txBody>
      </p:sp>
    </p:spTree>
    <p:extLst>
      <p:ext uri="{BB962C8B-B14F-4D97-AF65-F5344CB8AC3E}">
        <p14:creationId xmlns:p14="http://schemas.microsoft.com/office/powerpoint/2010/main" val="3448011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9635-F311-4DAB-90D6-D20F0DCB1D5E}"/>
              </a:ext>
            </a:extLst>
          </p:cNvPr>
          <p:cNvSpPr>
            <a:spLocks noGrp="1"/>
          </p:cNvSpPr>
          <p:nvPr>
            <p:ph type="title"/>
          </p:nvPr>
        </p:nvSpPr>
        <p:spPr/>
        <p:txBody>
          <a:bodyPr/>
          <a:lstStyle/>
          <a:p>
            <a:r>
              <a:rPr lang="en-US" dirty="0"/>
              <a:t>Closing remarks</a:t>
            </a:r>
          </a:p>
        </p:txBody>
      </p:sp>
      <p:sp>
        <p:nvSpPr>
          <p:cNvPr id="3" name="Date Placeholder 2">
            <a:extLst>
              <a:ext uri="{FF2B5EF4-FFF2-40B4-BE49-F238E27FC236}">
                <a16:creationId xmlns:a16="http://schemas.microsoft.com/office/drawing/2014/main" id="{04539C6D-BB0C-4A1D-94D5-D2D134DD86CD}"/>
              </a:ext>
            </a:extLst>
          </p:cNvPr>
          <p:cNvSpPr>
            <a:spLocks noGrp="1"/>
          </p:cNvSpPr>
          <p:nvPr>
            <p:ph type="dt" sz="half" idx="2"/>
          </p:nvPr>
        </p:nvSpPr>
        <p:spPr/>
        <p:txBody>
          <a:bodyPr/>
          <a:lstStyle/>
          <a:p>
            <a:fld id="{79225A36-843B-4599-BB9E-3A5ED1D8C4B7}" type="datetime1">
              <a:rPr lang="en-US" smtClean="0"/>
              <a:t>1/17/2023</a:t>
            </a:fld>
            <a:endParaRPr lang="en-US" dirty="0"/>
          </a:p>
        </p:txBody>
      </p:sp>
      <p:sp>
        <p:nvSpPr>
          <p:cNvPr id="4" name="TextBox 3">
            <a:extLst>
              <a:ext uri="{FF2B5EF4-FFF2-40B4-BE49-F238E27FC236}">
                <a16:creationId xmlns:a16="http://schemas.microsoft.com/office/drawing/2014/main" id="{ED676376-4358-4C96-BEFA-AE14EC7117B1}"/>
              </a:ext>
            </a:extLst>
          </p:cNvPr>
          <p:cNvSpPr txBox="1"/>
          <p:nvPr/>
        </p:nvSpPr>
        <p:spPr>
          <a:xfrm>
            <a:off x="396815" y="1550504"/>
            <a:ext cx="10743133" cy="4339650"/>
          </a:xfrm>
          <a:prstGeom prst="rect">
            <a:avLst/>
          </a:prstGeom>
          <a:noFill/>
        </p:spPr>
        <p:txBody>
          <a:bodyPr wrap="square" rtlCol="0">
            <a:spAutoFit/>
          </a:bodyPr>
          <a:lstStyle/>
          <a:p>
            <a:pPr marL="288925" indent="-288925">
              <a:buFontTx/>
              <a:buChar char="-"/>
            </a:pPr>
            <a:r>
              <a:rPr lang="en-US" sz="2000" b="1" dirty="0"/>
              <a:t>Met management objectives and maintained compliance with ESA requirements across all USACE owned and operated islands.</a:t>
            </a:r>
          </a:p>
          <a:p>
            <a:pPr lvl="2"/>
            <a:r>
              <a:rPr lang="en-US" sz="2000" i="1" dirty="0"/>
              <a:t>Required intense dissuasion efforts by FFU staff.</a:t>
            </a:r>
          </a:p>
          <a:p>
            <a:pPr marL="288925" indent="-288925"/>
            <a:endParaRPr lang="en-US" sz="2000" dirty="0"/>
          </a:p>
          <a:p>
            <a:pPr marL="285750" indent="-285750">
              <a:buFontTx/>
              <a:buChar char="-"/>
            </a:pPr>
            <a:r>
              <a:rPr lang="en-US" sz="2000" b="1" dirty="0"/>
              <a:t>Rice Island incipient CATE colony had a large impact on steelhead.</a:t>
            </a:r>
          </a:p>
          <a:p>
            <a:pPr lvl="1"/>
            <a:r>
              <a:rPr lang="en-US" sz="2000" dirty="0"/>
              <a:t>	</a:t>
            </a:r>
            <a:r>
              <a:rPr lang="en-US" sz="2000" i="1" dirty="0"/>
              <a:t>A result of staffing issues and mechanical issues that have been addressed.</a:t>
            </a:r>
          </a:p>
          <a:p>
            <a:endParaRPr lang="en-US" sz="2000" dirty="0"/>
          </a:p>
          <a:p>
            <a:pPr marL="285750" indent="-285750">
              <a:buFontTx/>
              <a:buChar char="-"/>
            </a:pPr>
            <a:r>
              <a:rPr lang="en-US" sz="2000" b="1" dirty="0"/>
              <a:t>CATE colony on ESI has changed over the last four years.   </a:t>
            </a:r>
            <a:r>
              <a:rPr lang="en-US" sz="2000" i="1" dirty="0"/>
              <a:t>            	Management of habitat and CATE are ongoing regional discussions.</a:t>
            </a:r>
          </a:p>
          <a:p>
            <a:pPr marL="285750" indent="-285750">
              <a:buFontTx/>
              <a:buChar char="-"/>
            </a:pPr>
            <a:endParaRPr lang="en-US" sz="2000" b="1" i="1" dirty="0"/>
          </a:p>
          <a:p>
            <a:pPr marL="285750" indent="-285750">
              <a:buFontTx/>
              <a:buChar char="-"/>
            </a:pPr>
            <a:r>
              <a:rPr lang="en-US" sz="2000" b="1" dirty="0"/>
              <a:t>Minimal DCCO nesting on ESI despite abatement of hazing and quality habitat.</a:t>
            </a:r>
          </a:p>
          <a:p>
            <a:pPr lvl="2"/>
            <a:r>
              <a:rPr lang="en-US" sz="2000" i="1" dirty="0"/>
              <a:t>Continue to manage land and prepare for DCCO to return. </a:t>
            </a:r>
          </a:p>
          <a:p>
            <a:pPr marL="285750" indent="-285750">
              <a:buFontTx/>
              <a:buChar char="-"/>
            </a:pPr>
            <a:endParaRPr lang="en-US" dirty="0"/>
          </a:p>
          <a:p>
            <a:endParaRPr lang="en-US" dirty="0"/>
          </a:p>
        </p:txBody>
      </p:sp>
    </p:spTree>
    <p:extLst>
      <p:ext uri="{BB962C8B-B14F-4D97-AF65-F5344CB8AC3E}">
        <p14:creationId xmlns:p14="http://schemas.microsoft.com/office/powerpoint/2010/main" val="185535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AA7D-6348-4942-B9E4-61D8B2F9C845}"/>
              </a:ext>
            </a:extLst>
          </p:cNvPr>
          <p:cNvSpPr>
            <a:spLocks noGrp="1"/>
          </p:cNvSpPr>
          <p:nvPr>
            <p:ph type="title"/>
          </p:nvPr>
        </p:nvSpPr>
        <p:spPr/>
        <p:txBody>
          <a:bodyPr/>
          <a:lstStyle/>
          <a:p>
            <a:r>
              <a:rPr lang="en-US" dirty="0"/>
              <a:t>Questions?</a:t>
            </a:r>
          </a:p>
        </p:txBody>
      </p:sp>
      <p:sp>
        <p:nvSpPr>
          <p:cNvPr id="3" name="Date Placeholder 2">
            <a:extLst>
              <a:ext uri="{FF2B5EF4-FFF2-40B4-BE49-F238E27FC236}">
                <a16:creationId xmlns:a16="http://schemas.microsoft.com/office/drawing/2014/main" id="{AF014383-5376-499B-9E35-B24C7C9C577F}"/>
              </a:ext>
            </a:extLst>
          </p:cNvPr>
          <p:cNvSpPr>
            <a:spLocks noGrp="1"/>
          </p:cNvSpPr>
          <p:nvPr>
            <p:ph type="dt" sz="half" idx="2"/>
          </p:nvPr>
        </p:nvSpPr>
        <p:spPr/>
        <p:txBody>
          <a:bodyPr/>
          <a:lstStyle/>
          <a:p>
            <a:fld id="{79225A36-843B-4599-BB9E-3A5ED1D8C4B7}" type="datetime1">
              <a:rPr lang="en-US" smtClean="0"/>
              <a:t>1/17/2023</a:t>
            </a:fld>
            <a:endParaRPr lang="en-US" dirty="0"/>
          </a:p>
        </p:txBody>
      </p:sp>
      <p:pic>
        <p:nvPicPr>
          <p:cNvPr id="4" name="Picture 3">
            <a:extLst>
              <a:ext uri="{FF2B5EF4-FFF2-40B4-BE49-F238E27FC236}">
                <a16:creationId xmlns:a16="http://schemas.microsoft.com/office/drawing/2014/main" id="{51F14B49-5C21-426B-9E93-DD7715F41147}"/>
              </a:ext>
            </a:extLst>
          </p:cNvPr>
          <p:cNvPicPr>
            <a:picLocks noChangeAspect="1"/>
          </p:cNvPicPr>
          <p:nvPr/>
        </p:nvPicPr>
        <p:blipFill>
          <a:blip r:embed="rId2"/>
          <a:stretch>
            <a:fillRect/>
          </a:stretch>
        </p:blipFill>
        <p:spPr>
          <a:xfrm>
            <a:off x="2373795" y="914400"/>
            <a:ext cx="6808305" cy="5106229"/>
          </a:xfrm>
          <a:prstGeom prst="rect">
            <a:avLst/>
          </a:prstGeom>
          <a:ln w="19050">
            <a:solidFill>
              <a:schemeClr val="accent1"/>
            </a:solidFill>
          </a:ln>
        </p:spPr>
      </p:pic>
      <p:sp>
        <p:nvSpPr>
          <p:cNvPr id="5" name="TextBox 4">
            <a:extLst>
              <a:ext uri="{FF2B5EF4-FFF2-40B4-BE49-F238E27FC236}">
                <a16:creationId xmlns:a16="http://schemas.microsoft.com/office/drawing/2014/main" id="{637AA592-F3EF-4A32-AEF1-B213E441B044}"/>
              </a:ext>
            </a:extLst>
          </p:cNvPr>
          <p:cNvSpPr txBox="1"/>
          <p:nvPr/>
        </p:nvSpPr>
        <p:spPr>
          <a:xfrm>
            <a:off x="3279914" y="6202017"/>
            <a:ext cx="9044608" cy="369332"/>
          </a:xfrm>
          <a:prstGeom prst="rect">
            <a:avLst/>
          </a:prstGeom>
          <a:noFill/>
        </p:spPr>
        <p:txBody>
          <a:bodyPr wrap="square" rtlCol="0">
            <a:spAutoFit/>
          </a:bodyPr>
          <a:lstStyle/>
          <a:p>
            <a:r>
              <a:rPr lang="en-US" dirty="0"/>
              <a:t>FFU POC: Kyle.S.Tidwell@usace.army.mil </a:t>
            </a:r>
          </a:p>
        </p:txBody>
      </p:sp>
    </p:spTree>
    <p:extLst>
      <p:ext uri="{BB962C8B-B14F-4D97-AF65-F5344CB8AC3E}">
        <p14:creationId xmlns:p14="http://schemas.microsoft.com/office/powerpoint/2010/main" val="3624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9A2F-195E-4621-B0C2-DF5D89EE44A3}"/>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35EAD1E3-221A-4836-BEB4-6E246B0CC584}"/>
              </a:ext>
            </a:extLst>
          </p:cNvPr>
          <p:cNvSpPr>
            <a:spLocks noGrp="1"/>
          </p:cNvSpPr>
          <p:nvPr>
            <p:ph type="dt" sz="half" idx="2"/>
          </p:nvPr>
        </p:nvSpPr>
        <p:spPr/>
        <p:txBody>
          <a:bodyPr/>
          <a:lstStyle/>
          <a:p>
            <a:fld id="{79225A36-843B-4599-BB9E-3A5ED1D8C4B7}" type="datetime1">
              <a:rPr lang="en-US" smtClean="0"/>
              <a:t>1/17/2023</a:t>
            </a:fld>
            <a:endParaRPr lang="en-US" dirty="0"/>
          </a:p>
        </p:txBody>
      </p:sp>
    </p:spTree>
    <p:extLst>
      <p:ext uri="{BB962C8B-B14F-4D97-AF65-F5344CB8AC3E}">
        <p14:creationId xmlns:p14="http://schemas.microsoft.com/office/powerpoint/2010/main" val="1548682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500E16-DCB1-4FA1-A7BB-E83583D31E0E}"/>
              </a:ext>
            </a:extLst>
          </p:cNvPr>
          <p:cNvPicPr>
            <a:picLocks noChangeAspect="1"/>
          </p:cNvPicPr>
          <p:nvPr/>
        </p:nvPicPr>
        <p:blipFill rotWithShape="1">
          <a:blip r:embed="rId2"/>
          <a:srcRect l="2603" t="1" r="5" b="24837"/>
          <a:stretch/>
        </p:blipFill>
        <p:spPr>
          <a:xfrm rot="10800000">
            <a:off x="8257565" y="174117"/>
            <a:ext cx="3934435" cy="5190365"/>
          </a:xfrm>
          <a:prstGeom prst="rect">
            <a:avLst/>
          </a:prstGeom>
        </p:spPr>
      </p:pic>
      <p:pic>
        <p:nvPicPr>
          <p:cNvPr id="4" name="Picture 3">
            <a:extLst>
              <a:ext uri="{FF2B5EF4-FFF2-40B4-BE49-F238E27FC236}">
                <a16:creationId xmlns:a16="http://schemas.microsoft.com/office/drawing/2014/main" id="{8EBFD6D7-471A-4009-8AE6-387F10A2A834}"/>
              </a:ext>
            </a:extLst>
          </p:cNvPr>
          <p:cNvPicPr>
            <a:picLocks noChangeAspect="1"/>
          </p:cNvPicPr>
          <p:nvPr/>
        </p:nvPicPr>
        <p:blipFill rotWithShape="1">
          <a:blip r:embed="rId3"/>
          <a:srcRect t="21140" r="4598" b="20651"/>
          <a:stretch/>
        </p:blipFill>
        <p:spPr>
          <a:xfrm>
            <a:off x="4285033" y="174118"/>
            <a:ext cx="3934436" cy="5190364"/>
          </a:xfrm>
          <a:prstGeom prst="rect">
            <a:avLst/>
          </a:prstGeom>
        </p:spPr>
      </p:pic>
      <p:sp>
        <p:nvSpPr>
          <p:cNvPr id="7" name="TextBox 6">
            <a:extLst>
              <a:ext uri="{FF2B5EF4-FFF2-40B4-BE49-F238E27FC236}">
                <a16:creationId xmlns:a16="http://schemas.microsoft.com/office/drawing/2014/main" id="{F303B3C8-23FB-43C1-AB2A-CA813AF70246}"/>
              </a:ext>
            </a:extLst>
          </p:cNvPr>
          <p:cNvSpPr txBox="1"/>
          <p:nvPr/>
        </p:nvSpPr>
        <p:spPr>
          <a:xfrm>
            <a:off x="329030" y="1404202"/>
            <a:ext cx="3824748" cy="4955203"/>
          </a:xfrm>
          <a:prstGeom prst="rect">
            <a:avLst/>
          </a:prstGeom>
          <a:noFill/>
        </p:spPr>
        <p:txBody>
          <a:bodyPr wrap="square" rtlCol="0">
            <a:spAutoFit/>
          </a:bodyPr>
          <a:lstStyle/>
          <a:p>
            <a:r>
              <a:rPr lang="en-US" sz="3200" dirty="0">
                <a:solidFill>
                  <a:schemeClr val="bg1"/>
                </a:solidFill>
              </a:rPr>
              <a:t>2012 Nav </a:t>
            </a:r>
            <a:r>
              <a:rPr lang="en-US" sz="3200" dirty="0" err="1">
                <a:solidFill>
                  <a:schemeClr val="bg1"/>
                </a:solidFill>
              </a:rPr>
              <a:t>BiOp</a:t>
            </a:r>
            <a:r>
              <a:rPr lang="en-US" sz="3200" dirty="0">
                <a:solidFill>
                  <a:schemeClr val="bg1"/>
                </a:solidFill>
              </a:rPr>
              <a:t> – </a:t>
            </a:r>
          </a:p>
          <a:p>
            <a:r>
              <a:rPr lang="en-US" sz="3200" dirty="0">
                <a:solidFill>
                  <a:schemeClr val="bg1"/>
                </a:solidFill>
              </a:rPr>
              <a:t>SHLA Impact?</a:t>
            </a:r>
          </a:p>
          <a:p>
            <a:endParaRPr lang="en-US" sz="3200" dirty="0">
              <a:solidFill>
                <a:schemeClr val="bg1"/>
              </a:solidFill>
            </a:endParaRPr>
          </a:p>
          <a:p>
            <a:r>
              <a:rPr lang="en-US" sz="2400" dirty="0">
                <a:solidFill>
                  <a:schemeClr val="bg1"/>
                </a:solidFill>
              </a:rPr>
              <a:t>Coordination with USFW:</a:t>
            </a:r>
          </a:p>
          <a:p>
            <a:pPr marL="285750" indent="-285750">
              <a:buFontTx/>
              <a:buChar char="-"/>
            </a:pPr>
            <a:endParaRPr lang="en-US" sz="2000" dirty="0">
              <a:solidFill>
                <a:schemeClr val="bg1"/>
              </a:solidFill>
            </a:endParaRPr>
          </a:p>
          <a:p>
            <a:pPr marL="58738" lvl="2"/>
            <a:r>
              <a:rPr lang="en-US" sz="2400" dirty="0">
                <a:solidFill>
                  <a:schemeClr val="bg1"/>
                </a:solidFill>
              </a:rPr>
              <a:t>  USF&amp;W could not allow: </a:t>
            </a:r>
          </a:p>
          <a:p>
            <a:pPr marL="58738" lvl="2"/>
            <a:endParaRPr lang="en-US" sz="2400" dirty="0">
              <a:solidFill>
                <a:schemeClr val="bg1"/>
              </a:solidFill>
            </a:endParaRPr>
          </a:p>
          <a:p>
            <a:pPr marL="58738" lvl="2"/>
            <a:r>
              <a:rPr lang="en-US" sz="2400" dirty="0">
                <a:solidFill>
                  <a:schemeClr val="bg1"/>
                </a:solidFill>
              </a:rPr>
              <a:t>-   Pyro/cannons </a:t>
            </a:r>
            <a:r>
              <a:rPr lang="en-US" sz="2000" dirty="0">
                <a:solidFill>
                  <a:schemeClr val="bg1"/>
                </a:solidFill>
              </a:rPr>
              <a:t>(SHLA impact) </a:t>
            </a:r>
            <a:endParaRPr lang="en-US" sz="2400" dirty="0">
              <a:solidFill>
                <a:schemeClr val="bg1"/>
              </a:solidFill>
            </a:endParaRPr>
          </a:p>
          <a:p>
            <a:pPr marL="58738" lvl="2"/>
            <a:r>
              <a:rPr lang="en-US" sz="2400" dirty="0">
                <a:solidFill>
                  <a:schemeClr val="bg1"/>
                </a:solidFill>
              </a:rPr>
              <a:t>-   Increased CATE egg take</a:t>
            </a:r>
          </a:p>
          <a:p>
            <a:pPr marL="401638" lvl="2" indent="-342900">
              <a:buFontTx/>
              <a:buChar char="-"/>
            </a:pPr>
            <a:r>
              <a:rPr lang="en-US" sz="2400" dirty="0">
                <a:solidFill>
                  <a:schemeClr val="bg1"/>
                </a:solidFill>
              </a:rPr>
              <a:t>RBGU egg take</a:t>
            </a:r>
          </a:p>
          <a:p>
            <a:pPr marL="401638" lvl="2" indent="-342900">
              <a:buFontTx/>
              <a:buChar char="-"/>
            </a:pPr>
            <a:r>
              <a:rPr lang="en-US" sz="2400" dirty="0">
                <a:solidFill>
                  <a:schemeClr val="bg1"/>
                </a:solidFill>
              </a:rPr>
              <a:t>Laser use mainland</a:t>
            </a:r>
          </a:p>
          <a:p>
            <a:endParaRPr lang="en-US" sz="3200" dirty="0">
              <a:solidFill>
                <a:schemeClr val="bg1"/>
              </a:solidFill>
            </a:endParaRPr>
          </a:p>
        </p:txBody>
      </p:sp>
      <p:sp>
        <p:nvSpPr>
          <p:cNvPr id="8" name="TextBox 7">
            <a:extLst>
              <a:ext uri="{FF2B5EF4-FFF2-40B4-BE49-F238E27FC236}">
                <a16:creationId xmlns:a16="http://schemas.microsoft.com/office/drawing/2014/main" id="{72CA044B-46A7-43A4-898A-2E0B9D4A568A}"/>
              </a:ext>
            </a:extLst>
          </p:cNvPr>
          <p:cNvSpPr txBox="1"/>
          <p:nvPr/>
        </p:nvSpPr>
        <p:spPr>
          <a:xfrm>
            <a:off x="4285032" y="5479420"/>
            <a:ext cx="3824747" cy="461665"/>
          </a:xfrm>
          <a:prstGeom prst="rect">
            <a:avLst/>
          </a:prstGeom>
          <a:noFill/>
        </p:spPr>
        <p:txBody>
          <a:bodyPr wrap="square" rtlCol="0">
            <a:spAutoFit/>
          </a:bodyPr>
          <a:lstStyle/>
          <a:p>
            <a:r>
              <a:rPr lang="en-US" sz="2400" dirty="0"/>
              <a:t>SHLA Distribution May 24</a:t>
            </a:r>
          </a:p>
        </p:txBody>
      </p:sp>
      <p:sp>
        <p:nvSpPr>
          <p:cNvPr id="17" name="TextBox 16">
            <a:extLst>
              <a:ext uri="{FF2B5EF4-FFF2-40B4-BE49-F238E27FC236}">
                <a16:creationId xmlns:a16="http://schemas.microsoft.com/office/drawing/2014/main" id="{A24DD8BB-497E-4DFD-B520-B11E22B3AB90}"/>
              </a:ext>
            </a:extLst>
          </p:cNvPr>
          <p:cNvSpPr txBox="1"/>
          <p:nvPr/>
        </p:nvSpPr>
        <p:spPr>
          <a:xfrm>
            <a:off x="8257564" y="5472636"/>
            <a:ext cx="3824747" cy="461665"/>
          </a:xfrm>
          <a:prstGeom prst="rect">
            <a:avLst/>
          </a:prstGeom>
          <a:noFill/>
        </p:spPr>
        <p:txBody>
          <a:bodyPr wrap="square" rtlCol="0">
            <a:spAutoFit/>
          </a:bodyPr>
          <a:lstStyle/>
          <a:p>
            <a:r>
              <a:rPr lang="en-US" sz="2400" dirty="0"/>
              <a:t>SHLA Distribution June 8</a:t>
            </a:r>
          </a:p>
        </p:txBody>
      </p:sp>
      <p:sp>
        <p:nvSpPr>
          <p:cNvPr id="10" name="Oval 9">
            <a:extLst>
              <a:ext uri="{FF2B5EF4-FFF2-40B4-BE49-F238E27FC236}">
                <a16:creationId xmlns:a16="http://schemas.microsoft.com/office/drawing/2014/main" id="{373359F1-98AE-419D-97A6-A1A2ADDD3671}"/>
              </a:ext>
            </a:extLst>
          </p:cNvPr>
          <p:cNvSpPr/>
          <p:nvPr/>
        </p:nvSpPr>
        <p:spPr>
          <a:xfrm>
            <a:off x="5611269" y="3633020"/>
            <a:ext cx="640982" cy="8455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E0BD61D-AF68-40E6-82AA-1E0D0B25AD2A}"/>
              </a:ext>
            </a:extLst>
          </p:cNvPr>
          <p:cNvSpPr/>
          <p:nvPr/>
        </p:nvSpPr>
        <p:spPr>
          <a:xfrm>
            <a:off x="9566341" y="3245645"/>
            <a:ext cx="640982" cy="8455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3176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FAB71B-515D-4B8A-86A6-C0DEF37BF405}"/>
              </a:ext>
            </a:extLst>
          </p:cNvPr>
          <p:cNvSpPr>
            <a:spLocks noGrp="1"/>
          </p:cNvSpPr>
          <p:nvPr>
            <p:ph type="title"/>
          </p:nvPr>
        </p:nvSpPr>
        <p:spPr>
          <a:xfrm>
            <a:off x="5103277" y="85770"/>
            <a:ext cx="6124576" cy="2050690"/>
          </a:xfrm>
        </p:spPr>
        <p:txBody>
          <a:bodyPr vert="horz" lIns="91440" tIns="45720" rIns="91440" bIns="45720" rtlCol="0" anchor="b">
            <a:noAutofit/>
          </a:bodyPr>
          <a:lstStyle/>
          <a:p>
            <a:pPr algn="r"/>
            <a:r>
              <a:rPr lang="en-US" sz="4000" dirty="0">
                <a:solidFill>
                  <a:schemeClr val="bg1"/>
                </a:solidFill>
              </a:rPr>
              <a:t>Streaked Horned Lark Impact?</a:t>
            </a:r>
          </a:p>
        </p:txBody>
      </p:sp>
      <p:pic>
        <p:nvPicPr>
          <p:cNvPr id="8" name="Picture 7">
            <a:extLst>
              <a:ext uri="{FF2B5EF4-FFF2-40B4-BE49-F238E27FC236}">
                <a16:creationId xmlns:a16="http://schemas.microsoft.com/office/drawing/2014/main" id="{B61BE7C9-1BE3-4A72-A958-6C9EA56BD533}"/>
              </a:ext>
            </a:extLst>
          </p:cNvPr>
          <p:cNvPicPr>
            <a:picLocks noChangeAspect="1"/>
          </p:cNvPicPr>
          <p:nvPr/>
        </p:nvPicPr>
        <p:blipFill rotWithShape="1">
          <a:blip r:embed="rId2"/>
          <a:srcRect t="2725" r="2" b="5360"/>
          <a:stretch/>
        </p:blipFill>
        <p:spPr>
          <a:xfrm>
            <a:off x="0"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sp>
        <p:nvSpPr>
          <p:cNvPr id="10" name="TextBox 9">
            <a:extLst>
              <a:ext uri="{FF2B5EF4-FFF2-40B4-BE49-F238E27FC236}">
                <a16:creationId xmlns:a16="http://schemas.microsoft.com/office/drawing/2014/main" id="{287534F2-80EF-420C-B40A-C1F4B5514384}"/>
              </a:ext>
            </a:extLst>
          </p:cNvPr>
          <p:cNvSpPr txBox="1"/>
          <p:nvPr/>
        </p:nvSpPr>
        <p:spPr>
          <a:xfrm>
            <a:off x="4959461" y="3898830"/>
            <a:ext cx="6578081" cy="3816429"/>
          </a:xfrm>
          <a:prstGeom prst="rect">
            <a:avLst/>
          </a:prstGeom>
          <a:noFill/>
        </p:spPr>
        <p:txBody>
          <a:bodyPr wrap="square" rtlCol="0">
            <a:spAutoFit/>
          </a:bodyPr>
          <a:lstStyle/>
          <a:p>
            <a:pPr marL="285750" indent="-285750">
              <a:buFontTx/>
              <a:buChar char="-"/>
            </a:pPr>
            <a:r>
              <a:rPr lang="en-US" sz="2400" dirty="0">
                <a:solidFill>
                  <a:schemeClr val="bg1"/>
                </a:solidFill>
              </a:rPr>
              <a:t>Coordination with USFW:</a:t>
            </a:r>
          </a:p>
          <a:p>
            <a:pPr marL="285750" indent="-285750">
              <a:buFontTx/>
              <a:buChar char="-"/>
            </a:pPr>
            <a:endParaRPr lang="en-US" sz="2000" dirty="0">
              <a:solidFill>
                <a:schemeClr val="bg1"/>
              </a:solidFill>
            </a:endParaRPr>
          </a:p>
          <a:p>
            <a:pPr lvl="1"/>
            <a:r>
              <a:rPr lang="en-US" sz="2400" dirty="0">
                <a:solidFill>
                  <a:schemeClr val="bg1"/>
                </a:solidFill>
              </a:rPr>
              <a:t>- SHLA displacement ~ CATE Colony </a:t>
            </a:r>
          </a:p>
          <a:p>
            <a:pPr marL="1200150" lvl="2" indent="-285750">
              <a:buFontTx/>
              <a:buChar char="-"/>
            </a:pPr>
            <a:endParaRPr lang="en-US" sz="2400" dirty="0">
              <a:solidFill>
                <a:schemeClr val="bg1"/>
              </a:solidFill>
            </a:endParaRPr>
          </a:p>
          <a:p>
            <a:pPr marL="339725" lvl="2"/>
            <a:r>
              <a:rPr lang="en-US" sz="2400" dirty="0">
                <a:solidFill>
                  <a:schemeClr val="bg1"/>
                </a:solidFill>
              </a:rPr>
              <a:t>  - USFWS could not allow: </a:t>
            </a:r>
          </a:p>
          <a:p>
            <a:pPr marL="339725" lvl="2"/>
            <a:r>
              <a:rPr lang="en-US" sz="2400" dirty="0">
                <a:solidFill>
                  <a:schemeClr val="bg1"/>
                </a:solidFill>
              </a:rPr>
              <a:t>	Pyro/cannons (SHLA impact) </a:t>
            </a:r>
          </a:p>
          <a:p>
            <a:pPr marL="339725" lvl="2"/>
            <a:r>
              <a:rPr lang="en-US" sz="2400" dirty="0">
                <a:solidFill>
                  <a:schemeClr val="bg1"/>
                </a:solidFill>
              </a:rPr>
              <a:t>	Increased CATE egg take</a:t>
            </a:r>
          </a:p>
          <a:p>
            <a:pPr marL="339725" lvl="2"/>
            <a:r>
              <a:rPr lang="en-US" sz="2400" dirty="0">
                <a:solidFill>
                  <a:schemeClr val="bg1"/>
                </a:solidFill>
              </a:rPr>
              <a:t>	RBGU egg take</a:t>
            </a:r>
          </a:p>
          <a:p>
            <a:pPr marL="339725" lvl="2"/>
            <a:r>
              <a:rPr lang="en-US" dirty="0">
                <a:solidFill>
                  <a:schemeClr val="bg1"/>
                </a:solidFill>
              </a:rPr>
              <a:t>	</a:t>
            </a:r>
          </a:p>
          <a:p>
            <a:pPr marL="339725" lvl="2"/>
            <a:endParaRPr lang="en-US" dirty="0">
              <a:solidFill>
                <a:schemeClr val="bg1"/>
              </a:solidFill>
            </a:endParaRPr>
          </a:p>
          <a:p>
            <a:pPr marL="339725" lvl="2"/>
            <a:r>
              <a:rPr lang="en-US" dirty="0">
                <a:solidFill>
                  <a:schemeClr val="bg1"/>
                </a:solidFill>
              </a:rPr>
              <a:t>  -</a:t>
            </a:r>
          </a:p>
        </p:txBody>
      </p:sp>
      <p:sp>
        <p:nvSpPr>
          <p:cNvPr id="11" name="TextBox 10">
            <a:extLst>
              <a:ext uri="{FF2B5EF4-FFF2-40B4-BE49-F238E27FC236}">
                <a16:creationId xmlns:a16="http://schemas.microsoft.com/office/drawing/2014/main" id="{6A637FAC-F6F1-46A3-AB4A-749A47F16A13}"/>
              </a:ext>
            </a:extLst>
          </p:cNvPr>
          <p:cNvSpPr txBox="1"/>
          <p:nvPr/>
        </p:nvSpPr>
        <p:spPr>
          <a:xfrm>
            <a:off x="4762766" y="2035278"/>
            <a:ext cx="7187381" cy="2050690"/>
          </a:xfrm>
          <a:prstGeom prst="rect">
            <a:avLst/>
          </a:prstGeom>
          <a:noFill/>
        </p:spPr>
        <p:txBody>
          <a:bodyPr wrap="square" rtlCol="0">
            <a:spAutoFit/>
          </a:bodyPr>
          <a:lstStyle/>
          <a:p>
            <a:pPr marL="0" marR="0">
              <a:lnSpc>
                <a:spcPct val="107000"/>
              </a:lnSpc>
              <a:spcBef>
                <a:spcPts val="0"/>
              </a:spcBef>
              <a:spcAft>
                <a:spcPts val="0"/>
              </a:spcAft>
            </a:pPr>
            <a:r>
              <a:rPr lang="en-US" sz="1800" i="1" dirty="0">
                <a:effectLst/>
                <a:highlight>
                  <a:srgbClr val="FFFF00"/>
                </a:highlight>
                <a:latin typeface="TimesNewRomanPSMT"/>
                <a:ea typeface="Calibri" panose="020F0502020204030204" pitchFamily="34" charset="0"/>
                <a:cs typeface="TimesNewRomanPSMT"/>
              </a:rPr>
              <a:t>2014 </a:t>
            </a:r>
            <a:r>
              <a:rPr lang="en-US" sz="1800" i="1" dirty="0" err="1">
                <a:effectLst/>
                <a:highlight>
                  <a:srgbClr val="FFFF00"/>
                </a:highlight>
                <a:latin typeface="TimesNewRomanPSMT"/>
                <a:ea typeface="Calibri" panose="020F0502020204030204" pitchFamily="34" charset="0"/>
                <a:cs typeface="TimesNewRomanPSMT"/>
              </a:rPr>
              <a:t>BiOp</a:t>
            </a:r>
            <a:r>
              <a:rPr lang="en-US" sz="1800" i="1" dirty="0">
                <a:effectLst/>
                <a:highlight>
                  <a:srgbClr val="FFFF00"/>
                </a:highlight>
                <a:latin typeface="TimesNewRomanPSMT"/>
                <a:ea typeface="Calibri" panose="020F0502020204030204" pitchFamily="34" charset="0"/>
                <a:cs typeface="TimesNewRomanPSMT"/>
              </a:rPr>
              <a:t> </a:t>
            </a:r>
          </a:p>
          <a:p>
            <a:r>
              <a:rPr lang="en-US" sz="1800" i="1" dirty="0">
                <a:effectLst/>
                <a:highlight>
                  <a:srgbClr val="FFFF00"/>
                </a:highlight>
                <a:latin typeface="TimesNewRomanPSMT"/>
                <a:ea typeface="Calibri" panose="020F0502020204030204" pitchFamily="34" charset="0"/>
                <a:cs typeface="TimesNewRomanPSMT"/>
              </a:rPr>
              <a:t>“……This activity is a requirement in the National Marine Fisheries Service’s 2012 Biological Opinion to the Corps (Term and Condition 1(k)) specifying that if piscivorous birds are identified in the action area, hazing actions must be implemented to intentionally flush birds and discourage nesting on upland placement sites</a:t>
            </a:r>
            <a:r>
              <a:rPr lang="en-US" i="1" dirty="0">
                <a:highlight>
                  <a:srgbClr val="FFFF00"/>
                </a:highlight>
                <a:latin typeface="TimesNewRomanPSMT"/>
                <a:ea typeface="Calibri" panose="020F0502020204030204" pitchFamily="34" charset="0"/>
                <a:cs typeface="TimesNewRomanPSMT"/>
              </a:rPr>
              <a:t>…”</a:t>
            </a:r>
            <a:r>
              <a:rPr lang="en-US" sz="1800" i="1" dirty="0">
                <a:effectLst/>
                <a:latin typeface="TimesNewRomanPSMT"/>
                <a:ea typeface="Calibri" panose="020F0502020204030204" pitchFamily="34" charset="0"/>
                <a:cs typeface="TimesNewRomanPSMT"/>
              </a:rPr>
              <a:t> </a:t>
            </a:r>
          </a:p>
          <a:p>
            <a:endParaRPr lang="en-US" dirty="0"/>
          </a:p>
        </p:txBody>
      </p:sp>
    </p:spTree>
    <p:extLst>
      <p:ext uri="{BB962C8B-B14F-4D97-AF65-F5344CB8AC3E}">
        <p14:creationId xmlns:p14="http://schemas.microsoft.com/office/powerpoint/2010/main" val="209284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86E924-BB8E-4B9E-8545-0C6D0D40729F}"/>
              </a:ext>
            </a:extLst>
          </p:cNvPr>
          <p:cNvSpPr>
            <a:spLocks noGrp="1"/>
          </p:cNvSpPr>
          <p:nvPr>
            <p:ph sz="quarter" idx="10"/>
          </p:nvPr>
        </p:nvSpPr>
        <p:spPr>
          <a:xfrm>
            <a:off x="176893" y="981188"/>
            <a:ext cx="11838214" cy="5600700"/>
          </a:xfrm>
        </p:spPr>
        <p:txBody>
          <a:bodyPr/>
          <a:lstStyle/>
          <a:p>
            <a:r>
              <a:rPr lang="en-US" sz="2800" b="1" dirty="0"/>
              <a:t>East Sand Island : </a:t>
            </a:r>
          </a:p>
          <a:p>
            <a:r>
              <a:rPr lang="en-US" sz="2400" dirty="0"/>
              <a:t>2020 CRS BA/</a:t>
            </a:r>
            <a:r>
              <a:rPr lang="en-US" sz="2400" dirty="0" err="1"/>
              <a:t>BiOp</a:t>
            </a:r>
            <a:r>
              <a:rPr lang="en-US" sz="2400" dirty="0"/>
              <a:t> – Continue O&amp;M per Caspian Tern (CATE) Mgmt. Plan.</a:t>
            </a:r>
          </a:p>
          <a:p>
            <a:pPr lvl="2" indent="0">
              <a:buNone/>
            </a:pPr>
            <a:r>
              <a:rPr lang="en-US" sz="2200" dirty="0"/>
              <a:t>	- Provide 1 acre of quality CATE habitat.</a:t>
            </a:r>
          </a:p>
          <a:p>
            <a:pPr lvl="2" indent="0">
              <a:buNone/>
            </a:pPr>
            <a:r>
              <a:rPr lang="en-US" sz="2200" dirty="0"/>
              <a:t>	- Monitor to ensure there are no more than 4,375 breeding pair.</a:t>
            </a:r>
          </a:p>
          <a:p>
            <a:pPr lvl="2" indent="0">
              <a:buNone/>
            </a:pPr>
            <a:r>
              <a:rPr lang="en-US" sz="2200" dirty="0"/>
              <a:t>	- Dissuade satellite colonies outside the 1 acre. </a:t>
            </a:r>
          </a:p>
          <a:p>
            <a:pPr marL="0" lvl="2" indent="0">
              <a:buNone/>
            </a:pPr>
            <a:endParaRPr lang="en-US" sz="2400" dirty="0"/>
          </a:p>
          <a:p>
            <a:pPr marL="0" lvl="2" indent="0">
              <a:buNone/>
            </a:pPr>
            <a:r>
              <a:rPr lang="en-US" sz="2400" dirty="0"/>
              <a:t>2020 CRS BA/</a:t>
            </a:r>
            <a:r>
              <a:rPr lang="en-US" sz="2400" dirty="0" err="1"/>
              <a:t>BiOp</a:t>
            </a:r>
            <a:r>
              <a:rPr lang="en-US" sz="2400" dirty="0"/>
              <a:t> – Continue O&amp;M per Double-Crested Cormorant (DCCO) Mgmt. Plan.</a:t>
            </a:r>
          </a:p>
          <a:p>
            <a:pPr marL="0" lvl="2" indent="0">
              <a:buNone/>
            </a:pPr>
            <a:r>
              <a:rPr lang="en-US" sz="2200" dirty="0"/>
              <a:t>	- Provide quality DCCO habitat.</a:t>
            </a:r>
          </a:p>
          <a:p>
            <a:pPr marL="0" lvl="2" indent="0">
              <a:buNone/>
            </a:pPr>
            <a:r>
              <a:rPr lang="en-US" sz="2200" dirty="0"/>
              <a:t>	- Monitor to ensure there are no more than 5,939 breeding pair.</a:t>
            </a:r>
          </a:p>
          <a:p>
            <a:pPr marL="0" lvl="2" indent="0">
              <a:buNone/>
            </a:pPr>
            <a:endParaRPr lang="en-US" sz="2800" dirty="0"/>
          </a:p>
          <a:p>
            <a:pPr marL="0" lvl="2" indent="0">
              <a:buNone/>
            </a:pPr>
            <a:r>
              <a:rPr lang="en-US" sz="2800" b="1" dirty="0"/>
              <a:t>Rice, Miller Sands, and Pillar Rock Islands: </a:t>
            </a:r>
          </a:p>
          <a:p>
            <a:pPr marL="0" lvl="2" indent="0">
              <a:buNone/>
            </a:pPr>
            <a:r>
              <a:rPr lang="en-US" sz="2400" dirty="0"/>
              <a:t>2012 Navigation </a:t>
            </a:r>
            <a:r>
              <a:rPr lang="en-US" sz="2400" dirty="0" err="1"/>
              <a:t>BiOp</a:t>
            </a:r>
            <a:r>
              <a:rPr lang="en-US" sz="2400" dirty="0"/>
              <a:t> – Deter piscivorous bird nesting attempts on dredge material islands.</a:t>
            </a:r>
          </a:p>
          <a:p>
            <a:pPr marL="0" lvl="2" indent="0">
              <a:buNone/>
            </a:pPr>
            <a:r>
              <a:rPr lang="en-US" sz="2400" dirty="0"/>
              <a:t>	</a:t>
            </a:r>
            <a:r>
              <a:rPr lang="en-US" sz="2200" dirty="0"/>
              <a:t>-Monitor and deter all nesting attempts on Rice, Miller, and Pillar Rock islands</a:t>
            </a:r>
            <a:r>
              <a:rPr lang="en-US" sz="2400" dirty="0"/>
              <a:t>.</a:t>
            </a:r>
            <a:r>
              <a:rPr lang="en-US" sz="2200" dirty="0"/>
              <a:t>	</a:t>
            </a:r>
          </a:p>
          <a:p>
            <a:pPr marL="0" lvl="2" indent="0">
              <a:buNone/>
            </a:pPr>
            <a:endParaRPr lang="en-US" sz="2200" dirty="0"/>
          </a:p>
        </p:txBody>
      </p:sp>
      <p:sp>
        <p:nvSpPr>
          <p:cNvPr id="3" name="Title 2">
            <a:extLst>
              <a:ext uri="{FF2B5EF4-FFF2-40B4-BE49-F238E27FC236}">
                <a16:creationId xmlns:a16="http://schemas.microsoft.com/office/drawing/2014/main" id="{0C76A509-2E44-4D04-A848-64CD53ACF47D}"/>
              </a:ext>
            </a:extLst>
          </p:cNvPr>
          <p:cNvSpPr>
            <a:spLocks noGrp="1"/>
          </p:cNvSpPr>
          <p:nvPr>
            <p:ph type="title"/>
          </p:nvPr>
        </p:nvSpPr>
        <p:spPr/>
        <p:txBody>
          <a:bodyPr/>
          <a:lstStyle/>
          <a:p>
            <a:r>
              <a:rPr lang="en-US" dirty="0"/>
              <a:t>Authority &amp; Scope</a:t>
            </a:r>
          </a:p>
        </p:txBody>
      </p:sp>
      <p:sp>
        <p:nvSpPr>
          <p:cNvPr id="4" name="Date Placeholder 3">
            <a:extLst>
              <a:ext uri="{FF2B5EF4-FFF2-40B4-BE49-F238E27FC236}">
                <a16:creationId xmlns:a16="http://schemas.microsoft.com/office/drawing/2014/main" id="{B5861D32-417E-444D-924B-3E959C57EFBA}"/>
              </a:ext>
            </a:extLst>
          </p:cNvPr>
          <p:cNvSpPr>
            <a:spLocks noGrp="1"/>
          </p:cNvSpPr>
          <p:nvPr>
            <p:ph type="dt" sz="half" idx="2"/>
          </p:nvPr>
        </p:nvSpPr>
        <p:spPr/>
        <p:txBody>
          <a:bodyPr/>
          <a:lstStyle/>
          <a:p>
            <a:fld id="{C2E1AF8D-1629-4E7E-8FE8-8B129B5C4A14}" type="datetime1">
              <a:rPr lang="en-US" smtClean="0"/>
              <a:t>1/17/2023</a:t>
            </a:fld>
            <a:endParaRPr lang="en-US" dirty="0"/>
          </a:p>
        </p:txBody>
      </p:sp>
    </p:spTree>
    <p:extLst>
      <p:ext uri="{BB962C8B-B14F-4D97-AF65-F5344CB8AC3E}">
        <p14:creationId xmlns:p14="http://schemas.microsoft.com/office/powerpoint/2010/main" val="67972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910" y="214312"/>
            <a:ext cx="9831823" cy="814388"/>
          </a:xfrm>
        </p:spPr>
        <p:txBody>
          <a:bodyPr/>
          <a:lstStyle/>
          <a:p>
            <a:pPr algn="ctr"/>
            <a:r>
              <a:rPr lang="en-US" dirty="0"/>
              <a:t>Long term O&amp;M of USACE avian islands</a:t>
            </a:r>
          </a:p>
        </p:txBody>
      </p:sp>
      <p:sp>
        <p:nvSpPr>
          <p:cNvPr id="3" name="Content Placeholder 2"/>
          <p:cNvSpPr>
            <a:spLocks noGrp="1"/>
          </p:cNvSpPr>
          <p:nvPr>
            <p:ph sz="quarter" idx="10"/>
          </p:nvPr>
        </p:nvSpPr>
        <p:spPr>
          <a:xfrm>
            <a:off x="266700" y="1321169"/>
            <a:ext cx="11658600" cy="1574432"/>
          </a:xfrm>
          <a:prstGeom prst="rect">
            <a:avLst/>
          </a:prstGeom>
        </p:spPr>
        <p:txBody>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The management of USACE owned and operated islands in the Columbia River estuary is executed by the Fisheries Field Unit. This season we implemented avian monitoring and dissuasion to our full authority to satisfy the requirements of two ESA Section 7(a) consultations (2020 CRS and 2012 Nav</a:t>
            </a:r>
            <a:r>
              <a:rPr lang="en-US" sz="2000" b="1" dirty="0">
                <a:latin typeface="Calibri" panose="020F0502020204030204" pitchFamily="34" charset="0"/>
                <a:ea typeface="Calibri" panose="020F0502020204030204" pitchFamily="34" charset="0"/>
                <a:cs typeface="Times New Roman" panose="02020603050405020304" pitchFamily="18" charset="0"/>
              </a:rPr>
              <a:t>igation).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effectLst/>
                <a:latin typeface="Calibri" panose="020F0502020204030204" pitchFamily="34" charset="0"/>
                <a:ea typeface="Calibri" panose="020F0502020204030204" pitchFamily="34" charset="0"/>
                <a:cs typeface="Times New Roman" panose="02020603050405020304" pitchFamily="18" charset="0"/>
              </a:rPr>
              <a:t>We also satisfied regional requests to support PIT recovery efforts on East Sand Islan</a:t>
            </a:r>
            <a:r>
              <a:rPr lang="en-US" sz="2000" b="1" dirty="0">
                <a:latin typeface="Calibri" panose="020F0502020204030204" pitchFamily="34" charset="0"/>
                <a:ea typeface="Calibri" panose="020F0502020204030204" pitchFamily="34" charset="0"/>
                <a:cs typeface="Times New Roman" panose="02020603050405020304" pitchFamily="18" charset="0"/>
              </a:rPr>
              <a:t>d and Rice Island.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4" name="Date Placeholder 3"/>
          <p:cNvSpPr>
            <a:spLocks noGrp="1"/>
          </p:cNvSpPr>
          <p:nvPr>
            <p:ph type="dt" sz="half" idx="2"/>
          </p:nvPr>
        </p:nvSpPr>
        <p:spPr/>
        <p:txBody>
          <a:bodyPr/>
          <a:lstStyle/>
          <a:p>
            <a:fld id="{EFB6C45F-BD10-430D-AAEC-C23DB756B9DD}" type="datetime1">
              <a:rPr lang="en-US" smtClean="0"/>
              <a:t>1/17/2023</a:t>
            </a:fld>
            <a:endParaRPr lang="en-US" dirty="0"/>
          </a:p>
        </p:txBody>
      </p:sp>
      <p:pic>
        <p:nvPicPr>
          <p:cNvPr id="5" name="Picture 4">
            <a:extLst>
              <a:ext uri="{FF2B5EF4-FFF2-40B4-BE49-F238E27FC236}">
                <a16:creationId xmlns:a16="http://schemas.microsoft.com/office/drawing/2014/main" id="{B3586F5F-465A-4E58-9BEB-1872A7273E18}"/>
              </a:ext>
            </a:extLst>
          </p:cNvPr>
          <p:cNvPicPr>
            <a:picLocks noChangeAspect="1"/>
          </p:cNvPicPr>
          <p:nvPr/>
        </p:nvPicPr>
        <p:blipFill>
          <a:blip r:embed="rId3"/>
          <a:stretch>
            <a:fillRect/>
          </a:stretch>
        </p:blipFill>
        <p:spPr>
          <a:xfrm>
            <a:off x="1420282" y="3036852"/>
            <a:ext cx="8939078" cy="3606836"/>
          </a:xfrm>
          <a:prstGeom prst="rect">
            <a:avLst/>
          </a:prstGeom>
        </p:spPr>
      </p:pic>
    </p:spTree>
    <p:extLst>
      <p:ext uri="{BB962C8B-B14F-4D97-AF65-F5344CB8AC3E}">
        <p14:creationId xmlns:p14="http://schemas.microsoft.com/office/powerpoint/2010/main" val="283533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C6BC74-36B7-4235-9FAD-7AD051B54216}"/>
              </a:ext>
            </a:extLst>
          </p:cNvPr>
          <p:cNvPicPr>
            <a:picLocks noGrp="1" noChangeAspect="1"/>
          </p:cNvPicPr>
          <p:nvPr>
            <p:ph sz="quarter" idx="10"/>
          </p:nvPr>
        </p:nvPicPr>
        <p:blipFill rotWithShape="1">
          <a:blip r:embed="rId2"/>
          <a:srcRect l="5432" r="8791" b="4556"/>
          <a:stretch/>
        </p:blipFill>
        <p:spPr>
          <a:xfrm>
            <a:off x="6096000" y="2752786"/>
            <a:ext cx="5791327" cy="3139711"/>
          </a:xfrm>
          <a:prstGeom prst="rect">
            <a:avLst/>
          </a:prstGeom>
          <a:ln w="19050">
            <a:solidFill>
              <a:schemeClr val="tx1"/>
            </a:solidFill>
          </a:ln>
        </p:spPr>
      </p:pic>
      <p:sp>
        <p:nvSpPr>
          <p:cNvPr id="3" name="Title 2">
            <a:extLst>
              <a:ext uri="{FF2B5EF4-FFF2-40B4-BE49-F238E27FC236}">
                <a16:creationId xmlns:a16="http://schemas.microsoft.com/office/drawing/2014/main" id="{C66F924C-5813-493D-A4C9-142A9E24C5C7}"/>
              </a:ext>
            </a:extLst>
          </p:cNvPr>
          <p:cNvSpPr>
            <a:spLocks noGrp="1"/>
          </p:cNvSpPr>
          <p:nvPr>
            <p:ph type="title"/>
          </p:nvPr>
        </p:nvSpPr>
        <p:spPr/>
        <p:txBody>
          <a:bodyPr/>
          <a:lstStyle/>
          <a:p>
            <a:r>
              <a:rPr lang="en-US" dirty="0"/>
              <a:t>ESI: Double Crested Cormorant</a:t>
            </a:r>
          </a:p>
        </p:txBody>
      </p:sp>
      <p:sp>
        <p:nvSpPr>
          <p:cNvPr id="4" name="Date Placeholder 3">
            <a:extLst>
              <a:ext uri="{FF2B5EF4-FFF2-40B4-BE49-F238E27FC236}">
                <a16:creationId xmlns:a16="http://schemas.microsoft.com/office/drawing/2014/main" id="{96880D1D-82A2-408A-BECC-AF8E07FE8FFB}"/>
              </a:ext>
            </a:extLst>
          </p:cNvPr>
          <p:cNvSpPr>
            <a:spLocks noGrp="1"/>
          </p:cNvSpPr>
          <p:nvPr>
            <p:ph type="dt" sz="half" idx="2"/>
          </p:nvPr>
        </p:nvSpPr>
        <p:spPr/>
        <p:txBody>
          <a:bodyPr/>
          <a:lstStyle/>
          <a:p>
            <a:fld id="{C2E1AF8D-1629-4E7E-8FE8-8B129B5C4A14}" type="datetime1">
              <a:rPr lang="en-US" smtClean="0"/>
              <a:t>1/17/2023</a:t>
            </a:fld>
            <a:endParaRPr lang="en-US" dirty="0"/>
          </a:p>
        </p:txBody>
      </p:sp>
      <p:sp>
        <p:nvSpPr>
          <p:cNvPr id="7" name="Title 1">
            <a:extLst>
              <a:ext uri="{FF2B5EF4-FFF2-40B4-BE49-F238E27FC236}">
                <a16:creationId xmlns:a16="http://schemas.microsoft.com/office/drawing/2014/main" id="{DED7FF0B-C015-4272-9746-1F963A064BD0}"/>
              </a:ext>
            </a:extLst>
          </p:cNvPr>
          <p:cNvSpPr txBox="1">
            <a:spLocks/>
          </p:cNvSpPr>
          <p:nvPr/>
        </p:nvSpPr>
        <p:spPr bwMode="auto">
          <a:xfrm>
            <a:off x="2115254" y="965503"/>
            <a:ext cx="9375323" cy="29353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285750" indent="-285750">
              <a:buFontTx/>
              <a:buChar char="-"/>
            </a:pPr>
            <a:r>
              <a:rPr lang="en-US" sz="2000" dirty="0">
                <a:effectLst/>
                <a:latin typeface="Times New Roman" panose="02020603050405020304" pitchFamily="18" charset="0"/>
                <a:ea typeface="Calibri" panose="020F0502020204030204" pitchFamily="34" charset="0"/>
              </a:rPr>
              <a:t>DCCO peak abundance: 2,317 individuals on 23 June (5 flights) </a:t>
            </a:r>
          </a:p>
          <a:p>
            <a:pPr marL="285750" indent="-285750">
              <a:buFontTx/>
              <a:buChar char="-"/>
            </a:pPr>
            <a:r>
              <a:rPr lang="en-US" sz="2000" dirty="0">
                <a:latin typeface="Times New Roman" panose="02020603050405020304" pitchFamily="18" charset="0"/>
                <a:cs typeface="Times New Roman" panose="02020603050405020304" pitchFamily="18" charset="0"/>
              </a:rPr>
              <a:t>58 confirmed nesting attempts</a:t>
            </a:r>
          </a:p>
          <a:p>
            <a:r>
              <a:rPr lang="en-US" sz="2000" dirty="0">
                <a:latin typeface="Times New Roman" panose="02020603050405020304" pitchFamily="18" charset="0"/>
                <a:cs typeface="Times New Roman" panose="02020603050405020304" pitchFamily="18" charset="0"/>
              </a:rPr>
              <a:t>-   No DCCO eggs hatched on ESI</a:t>
            </a:r>
          </a:p>
          <a:p>
            <a:r>
              <a:rPr lang="en-US" sz="2000" dirty="0">
                <a:latin typeface="Times New Roman" panose="02020603050405020304" pitchFamily="18" charset="0"/>
                <a:cs typeface="Times New Roman" panose="02020603050405020304" pitchFamily="18" charset="0"/>
              </a:rPr>
              <a:t>-   PIT tags were sown to allow analysis of impact</a:t>
            </a:r>
          </a:p>
          <a:p>
            <a:endParaRPr lang="en-US" sz="2000" b="0" cap="none" dirty="0">
              <a:latin typeface="Calibri" panose="020F0502020204030204" pitchFamily="34" charset="0"/>
              <a:cs typeface="Calibri" panose="020F0502020204030204" pitchFamily="34" charset="0"/>
            </a:endParaRPr>
          </a:p>
          <a:p>
            <a:r>
              <a:rPr lang="en-US" sz="2000" b="0" cap="none" dirty="0">
                <a:latin typeface="Calibri" panose="020F0502020204030204" pitchFamily="34" charset="0"/>
                <a:cs typeface="Calibri" panose="020F0502020204030204" pitchFamily="34" charset="0"/>
              </a:rPr>
              <a:t>	</a:t>
            </a:r>
          </a:p>
          <a:p>
            <a:endParaRPr lang="en-US" sz="2000" b="0" cap="none" dirty="0">
              <a:latin typeface="Calibri" panose="020F0502020204030204" pitchFamily="34" charset="0"/>
              <a:cs typeface="Calibri" panose="020F0502020204030204" pitchFamily="34" charset="0"/>
            </a:endParaRPr>
          </a:p>
          <a:p>
            <a:endParaRPr lang="en-US" sz="2000" b="0" cap="none" dirty="0">
              <a:latin typeface="Calibri" panose="020F0502020204030204" pitchFamily="34" charset="0"/>
              <a:cs typeface="Calibri" panose="020F0502020204030204" pitchFamily="34" charset="0"/>
            </a:endParaRPr>
          </a:p>
          <a:p>
            <a:pPr>
              <a:spcBef>
                <a:spcPts val="0"/>
              </a:spcBef>
              <a:spcAft>
                <a:spcPts val="800"/>
              </a:spcAft>
            </a:pPr>
            <a:endParaRPr lang="en-US" sz="2000" b="0" cap="none"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B16E2CB-176D-4C6D-A0FB-A68CC616267C}"/>
              </a:ext>
            </a:extLst>
          </p:cNvPr>
          <p:cNvPicPr>
            <a:picLocks noChangeAspect="1"/>
          </p:cNvPicPr>
          <p:nvPr/>
        </p:nvPicPr>
        <p:blipFill rotWithShape="1">
          <a:blip r:embed="rId3"/>
          <a:srcRect t="20259" r="125"/>
          <a:stretch/>
        </p:blipFill>
        <p:spPr>
          <a:xfrm>
            <a:off x="266700" y="2752786"/>
            <a:ext cx="5565445" cy="3139711"/>
          </a:xfrm>
          <a:prstGeom prst="rect">
            <a:avLst/>
          </a:prstGeom>
          <a:ln w="19050">
            <a:solidFill>
              <a:schemeClr val="tx1"/>
            </a:solidFill>
          </a:ln>
        </p:spPr>
      </p:pic>
    </p:spTree>
    <p:extLst>
      <p:ext uri="{BB962C8B-B14F-4D97-AF65-F5344CB8AC3E}">
        <p14:creationId xmlns:p14="http://schemas.microsoft.com/office/powerpoint/2010/main" val="52599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9635-F311-4DAB-90D6-D20F0DCB1D5E}"/>
              </a:ext>
            </a:extLst>
          </p:cNvPr>
          <p:cNvSpPr>
            <a:spLocks noGrp="1"/>
          </p:cNvSpPr>
          <p:nvPr>
            <p:ph type="title"/>
          </p:nvPr>
        </p:nvSpPr>
        <p:spPr/>
        <p:txBody>
          <a:bodyPr/>
          <a:lstStyle/>
          <a:p>
            <a:r>
              <a:rPr lang="en-US" dirty="0"/>
              <a:t>ESI: CATE colony preparation</a:t>
            </a:r>
          </a:p>
        </p:txBody>
      </p:sp>
      <p:sp>
        <p:nvSpPr>
          <p:cNvPr id="3" name="Date Placeholder 2">
            <a:extLst>
              <a:ext uri="{FF2B5EF4-FFF2-40B4-BE49-F238E27FC236}">
                <a16:creationId xmlns:a16="http://schemas.microsoft.com/office/drawing/2014/main" id="{04539C6D-BB0C-4A1D-94D5-D2D134DD86CD}"/>
              </a:ext>
            </a:extLst>
          </p:cNvPr>
          <p:cNvSpPr>
            <a:spLocks noGrp="1"/>
          </p:cNvSpPr>
          <p:nvPr>
            <p:ph type="dt" sz="half" idx="2"/>
          </p:nvPr>
        </p:nvSpPr>
        <p:spPr/>
        <p:txBody>
          <a:bodyPr/>
          <a:lstStyle/>
          <a:p>
            <a:r>
              <a:rPr lang="en-US" dirty="0"/>
              <a:t>1/17/2023</a:t>
            </a:r>
          </a:p>
        </p:txBody>
      </p:sp>
      <p:pic>
        <p:nvPicPr>
          <p:cNvPr id="1026" name="Picture 2">
            <a:extLst>
              <a:ext uri="{FF2B5EF4-FFF2-40B4-BE49-F238E27FC236}">
                <a16:creationId xmlns:a16="http://schemas.microsoft.com/office/drawing/2014/main" id="{C6E37815-1A1A-45EE-AFB9-98D02EF2F1C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7508" y="1110218"/>
            <a:ext cx="3668486" cy="245417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5203CEF0-48DF-4175-B632-FF54B4253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601" y="2963832"/>
            <a:ext cx="5148838" cy="2389021"/>
          </a:xfrm>
          <a:prstGeom prst="rect">
            <a:avLst/>
          </a:prstGeom>
          <a:noFill/>
          <a:ln w="19050">
            <a:solidFill>
              <a:schemeClr val="tx1"/>
            </a:solidFill>
          </a:ln>
        </p:spPr>
      </p:pic>
      <p:sp>
        <p:nvSpPr>
          <p:cNvPr id="7" name="Rectangle 3">
            <a:extLst>
              <a:ext uri="{FF2B5EF4-FFF2-40B4-BE49-F238E27FC236}">
                <a16:creationId xmlns:a16="http://schemas.microsoft.com/office/drawing/2014/main" id="{9D06FC3C-AAA0-47D8-AD34-CF2963635248}"/>
              </a:ext>
            </a:extLst>
          </p:cNvPr>
          <p:cNvSpPr>
            <a:spLocks noChangeArrowheads="1"/>
          </p:cNvSpPr>
          <p:nvPr/>
        </p:nvSpPr>
        <p:spPr bwMode="auto">
          <a:xfrm>
            <a:off x="-86980" y="7184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483BF517-87EA-4EE2-A8AE-AE1DADE536E3}"/>
              </a:ext>
            </a:extLst>
          </p:cNvPr>
          <p:cNvSpPr>
            <a:spLocks noChangeArrowheads="1"/>
          </p:cNvSpPr>
          <p:nvPr/>
        </p:nvSpPr>
        <p:spPr bwMode="auto">
          <a:xfrm>
            <a:off x="-86980" y="26996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BE5D9B14-D7E2-45B8-9A1E-A3D4EE5C0307}"/>
              </a:ext>
            </a:extLst>
          </p:cNvPr>
          <p:cNvPicPr>
            <a:picLocks noChangeAspect="1"/>
          </p:cNvPicPr>
          <p:nvPr/>
        </p:nvPicPr>
        <p:blipFill>
          <a:blip r:embed="rId5"/>
          <a:stretch>
            <a:fillRect/>
          </a:stretch>
        </p:blipFill>
        <p:spPr>
          <a:xfrm>
            <a:off x="7919251" y="4114167"/>
            <a:ext cx="4006049" cy="2477371"/>
          </a:xfrm>
          <a:prstGeom prst="rect">
            <a:avLst/>
          </a:prstGeom>
          <a:ln w="19050">
            <a:solidFill>
              <a:schemeClr val="tx1"/>
            </a:solidFill>
          </a:ln>
        </p:spPr>
      </p:pic>
      <p:sp>
        <p:nvSpPr>
          <p:cNvPr id="10" name="TextBox 9">
            <a:extLst>
              <a:ext uri="{FF2B5EF4-FFF2-40B4-BE49-F238E27FC236}">
                <a16:creationId xmlns:a16="http://schemas.microsoft.com/office/drawing/2014/main" id="{073E76C1-7317-4E11-BFE6-925FDB3E48CF}"/>
              </a:ext>
            </a:extLst>
          </p:cNvPr>
          <p:cNvSpPr txBox="1"/>
          <p:nvPr/>
        </p:nvSpPr>
        <p:spPr>
          <a:xfrm>
            <a:off x="3897084" y="1868516"/>
            <a:ext cx="7336971" cy="369332"/>
          </a:xfrm>
          <a:prstGeom prst="rect">
            <a:avLst/>
          </a:prstGeom>
          <a:noFill/>
        </p:spPr>
        <p:txBody>
          <a:bodyPr wrap="square" rtlCol="0">
            <a:spAutoFit/>
          </a:bodyPr>
          <a:lstStyle/>
          <a:p>
            <a:r>
              <a:rPr lang="en-US" dirty="0"/>
              <a:t> -- June 21, 2021</a:t>
            </a:r>
          </a:p>
        </p:txBody>
      </p:sp>
      <p:sp>
        <p:nvSpPr>
          <p:cNvPr id="13" name="TextBox 12">
            <a:extLst>
              <a:ext uri="{FF2B5EF4-FFF2-40B4-BE49-F238E27FC236}">
                <a16:creationId xmlns:a16="http://schemas.microsoft.com/office/drawing/2014/main" id="{26A69774-D771-44D4-9254-6AE1788BECAA}"/>
              </a:ext>
            </a:extLst>
          </p:cNvPr>
          <p:cNvSpPr txBox="1"/>
          <p:nvPr/>
        </p:nvSpPr>
        <p:spPr>
          <a:xfrm>
            <a:off x="8583439" y="3438600"/>
            <a:ext cx="7336971" cy="369332"/>
          </a:xfrm>
          <a:prstGeom prst="rect">
            <a:avLst/>
          </a:prstGeom>
          <a:noFill/>
        </p:spPr>
        <p:txBody>
          <a:bodyPr wrap="square" rtlCol="0">
            <a:spAutoFit/>
          </a:bodyPr>
          <a:lstStyle/>
          <a:p>
            <a:r>
              <a:rPr lang="en-US" dirty="0"/>
              <a:t> -- June 23, 2022</a:t>
            </a:r>
          </a:p>
        </p:txBody>
      </p:sp>
      <p:sp>
        <p:nvSpPr>
          <p:cNvPr id="14" name="TextBox 13">
            <a:extLst>
              <a:ext uri="{FF2B5EF4-FFF2-40B4-BE49-F238E27FC236}">
                <a16:creationId xmlns:a16="http://schemas.microsoft.com/office/drawing/2014/main" id="{A94F1DE5-00C8-481A-A1F9-757F0799B13D}"/>
              </a:ext>
            </a:extLst>
          </p:cNvPr>
          <p:cNvSpPr txBox="1"/>
          <p:nvPr/>
        </p:nvSpPr>
        <p:spPr>
          <a:xfrm>
            <a:off x="6009020" y="5751449"/>
            <a:ext cx="7336971" cy="369332"/>
          </a:xfrm>
          <a:prstGeom prst="rect">
            <a:avLst/>
          </a:prstGeom>
          <a:noFill/>
        </p:spPr>
        <p:txBody>
          <a:bodyPr wrap="square" rtlCol="0">
            <a:spAutoFit/>
          </a:bodyPr>
          <a:lstStyle/>
          <a:p>
            <a:r>
              <a:rPr lang="en-US" dirty="0"/>
              <a:t>  July 19, 2022 --</a:t>
            </a:r>
          </a:p>
        </p:txBody>
      </p:sp>
    </p:spTree>
    <p:extLst>
      <p:ext uri="{BB962C8B-B14F-4D97-AF65-F5344CB8AC3E}">
        <p14:creationId xmlns:p14="http://schemas.microsoft.com/office/powerpoint/2010/main" val="3606935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9635-F311-4DAB-90D6-D20F0DCB1D5E}"/>
              </a:ext>
            </a:extLst>
          </p:cNvPr>
          <p:cNvSpPr>
            <a:spLocks noGrp="1"/>
          </p:cNvSpPr>
          <p:nvPr>
            <p:ph type="title"/>
          </p:nvPr>
        </p:nvSpPr>
        <p:spPr/>
        <p:txBody>
          <a:bodyPr/>
          <a:lstStyle/>
          <a:p>
            <a:r>
              <a:rPr lang="en-US" dirty="0"/>
              <a:t>ESI: CATE monitoring </a:t>
            </a:r>
          </a:p>
        </p:txBody>
      </p:sp>
      <p:sp>
        <p:nvSpPr>
          <p:cNvPr id="3" name="Date Placeholder 2">
            <a:extLst>
              <a:ext uri="{FF2B5EF4-FFF2-40B4-BE49-F238E27FC236}">
                <a16:creationId xmlns:a16="http://schemas.microsoft.com/office/drawing/2014/main" id="{04539C6D-BB0C-4A1D-94D5-D2D134DD86CD}"/>
              </a:ext>
            </a:extLst>
          </p:cNvPr>
          <p:cNvSpPr>
            <a:spLocks noGrp="1"/>
          </p:cNvSpPr>
          <p:nvPr>
            <p:ph type="dt" sz="half" idx="2"/>
          </p:nvPr>
        </p:nvSpPr>
        <p:spPr/>
        <p:txBody>
          <a:bodyPr/>
          <a:lstStyle/>
          <a:p>
            <a:fld id="{79225A36-843B-4599-BB9E-3A5ED1D8C4B7}" type="datetime1">
              <a:rPr lang="en-US" smtClean="0"/>
              <a:t>1/17/2023</a:t>
            </a:fld>
            <a:endParaRPr lang="en-US" dirty="0"/>
          </a:p>
        </p:txBody>
      </p:sp>
      <p:sp>
        <p:nvSpPr>
          <p:cNvPr id="4" name="Title 1">
            <a:extLst>
              <a:ext uri="{FF2B5EF4-FFF2-40B4-BE49-F238E27FC236}">
                <a16:creationId xmlns:a16="http://schemas.microsoft.com/office/drawing/2014/main" id="{EAEA88F9-0C0F-48A1-A4EC-BAECB6C4E697}"/>
              </a:ext>
            </a:extLst>
          </p:cNvPr>
          <p:cNvSpPr txBox="1">
            <a:spLocks/>
          </p:cNvSpPr>
          <p:nvPr/>
        </p:nvSpPr>
        <p:spPr bwMode="auto">
          <a:xfrm>
            <a:off x="1764625" y="988639"/>
            <a:ext cx="9375323" cy="29353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285750" indent="-285750">
              <a:buFontTx/>
              <a:buChar char="-"/>
            </a:pPr>
            <a:r>
              <a:rPr lang="en-US" sz="1800" dirty="0">
                <a:effectLst/>
                <a:latin typeface="Times New Roman" panose="02020603050405020304" pitchFamily="18" charset="0"/>
                <a:ea typeface="Calibri" panose="020F0502020204030204" pitchFamily="34" charset="0"/>
              </a:rPr>
              <a:t>CATE peak abundance: 1,725 breeding pairs on 20 July (5 flights) </a:t>
            </a:r>
          </a:p>
          <a:p>
            <a:pPr marL="285750" indent="-285750">
              <a:buFontTx/>
              <a:buChar char="-"/>
            </a:pPr>
            <a:r>
              <a:rPr lang="en-US" sz="1800" dirty="0">
                <a:latin typeface="Times New Roman" panose="02020603050405020304" pitchFamily="18" charset="0"/>
                <a:cs typeface="Times New Roman" panose="02020603050405020304" pitchFamily="18" charset="0"/>
              </a:rPr>
              <a:t>No CATE nests established off colony</a:t>
            </a:r>
          </a:p>
          <a:p>
            <a:pPr marL="285750" indent="-285750">
              <a:buFontTx/>
              <a:buChar char="-"/>
            </a:pPr>
            <a:r>
              <a:rPr lang="en-US" sz="1800" dirty="0">
                <a:latin typeface="Times New Roman" panose="02020603050405020304" pitchFamily="18" charset="0"/>
                <a:cs typeface="Times New Roman" panose="02020603050405020304" pitchFamily="18" charset="0"/>
              </a:rPr>
              <a:t>No CATE eggs hatched on ESI. </a:t>
            </a:r>
          </a:p>
          <a:p>
            <a:pPr marL="285750" indent="-285750">
              <a:buFontTx/>
              <a:buChar char="-"/>
            </a:pPr>
            <a:r>
              <a:rPr lang="en-US" sz="1800" dirty="0">
                <a:latin typeface="Times New Roman" panose="02020603050405020304" pitchFamily="18" charset="0"/>
                <a:cs typeface="Times New Roman" panose="02020603050405020304" pitchFamily="18" charset="0"/>
              </a:rPr>
              <a:t>PIT tags were sown to allow analysis</a:t>
            </a:r>
          </a:p>
          <a:p>
            <a:endParaRPr lang="en-US" sz="2000" b="0" cap="none" dirty="0">
              <a:latin typeface="Calibri" panose="020F0502020204030204" pitchFamily="34" charset="0"/>
              <a:cs typeface="Calibri" panose="020F0502020204030204" pitchFamily="34" charset="0"/>
            </a:endParaRPr>
          </a:p>
          <a:p>
            <a:r>
              <a:rPr lang="en-US" sz="2000" b="0" cap="none" dirty="0">
                <a:latin typeface="Calibri" panose="020F0502020204030204" pitchFamily="34" charset="0"/>
                <a:cs typeface="Calibri" panose="020F0502020204030204" pitchFamily="34" charset="0"/>
              </a:rPr>
              <a:t>	</a:t>
            </a:r>
          </a:p>
          <a:p>
            <a:endParaRPr lang="en-US" sz="2000" b="0" cap="none" dirty="0">
              <a:latin typeface="Calibri" panose="020F0502020204030204" pitchFamily="34" charset="0"/>
              <a:cs typeface="Calibri" panose="020F0502020204030204" pitchFamily="34" charset="0"/>
            </a:endParaRPr>
          </a:p>
          <a:p>
            <a:endParaRPr lang="en-US" sz="2000" b="0" cap="none" dirty="0">
              <a:latin typeface="Calibri" panose="020F0502020204030204" pitchFamily="34" charset="0"/>
              <a:cs typeface="Calibri" panose="020F0502020204030204" pitchFamily="34" charset="0"/>
            </a:endParaRPr>
          </a:p>
          <a:p>
            <a:pPr>
              <a:spcBef>
                <a:spcPts val="0"/>
              </a:spcBef>
              <a:spcAft>
                <a:spcPts val="800"/>
              </a:spcAft>
            </a:pPr>
            <a:endParaRPr lang="en-US" sz="2000" b="0" cap="none" dirty="0">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9AA5942-478B-4030-90D9-8E3C275F060B}"/>
              </a:ext>
            </a:extLst>
          </p:cNvPr>
          <p:cNvGraphicFramePr>
            <a:graphicFrameLocks noGrp="1"/>
          </p:cNvGraphicFramePr>
          <p:nvPr>
            <p:extLst>
              <p:ext uri="{D42A27DB-BD31-4B8C-83A1-F6EECF244321}">
                <p14:modId xmlns:p14="http://schemas.microsoft.com/office/powerpoint/2010/main" val="1849015945"/>
              </p:ext>
            </p:extLst>
          </p:nvPr>
        </p:nvGraphicFramePr>
        <p:xfrm>
          <a:off x="1524000" y="2358322"/>
          <a:ext cx="8632371" cy="4055501"/>
        </p:xfrm>
        <a:graphic>
          <a:graphicData uri="http://schemas.openxmlformats.org/drawingml/2006/table">
            <a:tbl>
              <a:tblPr firstRow="1" firstCol="1" bandRow="1"/>
              <a:tblGrid>
                <a:gridCol w="2799052">
                  <a:extLst>
                    <a:ext uri="{9D8B030D-6E8A-4147-A177-3AD203B41FA5}">
                      <a16:colId xmlns:a16="http://schemas.microsoft.com/office/drawing/2014/main" val="249810045"/>
                    </a:ext>
                  </a:extLst>
                </a:gridCol>
                <a:gridCol w="1328961">
                  <a:extLst>
                    <a:ext uri="{9D8B030D-6E8A-4147-A177-3AD203B41FA5}">
                      <a16:colId xmlns:a16="http://schemas.microsoft.com/office/drawing/2014/main" val="3498935537"/>
                    </a:ext>
                  </a:extLst>
                </a:gridCol>
                <a:gridCol w="1532559">
                  <a:extLst>
                    <a:ext uri="{9D8B030D-6E8A-4147-A177-3AD203B41FA5}">
                      <a16:colId xmlns:a16="http://schemas.microsoft.com/office/drawing/2014/main" val="676400527"/>
                    </a:ext>
                  </a:extLst>
                </a:gridCol>
                <a:gridCol w="1244661">
                  <a:extLst>
                    <a:ext uri="{9D8B030D-6E8A-4147-A177-3AD203B41FA5}">
                      <a16:colId xmlns:a16="http://schemas.microsoft.com/office/drawing/2014/main" val="1676601766"/>
                    </a:ext>
                  </a:extLst>
                </a:gridCol>
                <a:gridCol w="1727138">
                  <a:extLst>
                    <a:ext uri="{9D8B030D-6E8A-4147-A177-3AD203B41FA5}">
                      <a16:colId xmlns:a16="http://schemas.microsoft.com/office/drawing/2014/main" val="3690258194"/>
                    </a:ext>
                  </a:extLst>
                </a:gridCol>
              </a:tblGrid>
              <a:tr h="799243">
                <a:tc>
                  <a:txBody>
                    <a:bodyPr/>
                    <a:lstStyle/>
                    <a:p>
                      <a:pPr marL="0" marR="0" algn="ctr">
                        <a:lnSpc>
                          <a:spcPct val="107000"/>
                        </a:lnSpc>
                        <a:spcBef>
                          <a:spcPts val="0"/>
                        </a:spcBef>
                        <a:spcAft>
                          <a:spcPts val="0"/>
                        </a:spcAft>
                      </a:pPr>
                      <a:endParaRPr lang="en-US" sz="1600" b="1" baseline="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baseline="0" dirty="0">
                          <a:effectLst/>
                          <a:latin typeface="Times New Roman" panose="02020603050405020304" pitchFamily="18" charset="0"/>
                          <a:ea typeface="Calibri" panose="020F0502020204030204" pitchFamily="34" charset="0"/>
                          <a:cs typeface="Times New Roman" panose="02020603050405020304" pitchFamily="18" charset="0"/>
                        </a:rPr>
                        <a:t>Variable</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i="1" baseline="0"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1600" b="1" baseline="0" dirty="0">
                          <a:effectLst/>
                          <a:latin typeface="Times New Roman" panose="02020603050405020304" pitchFamily="18" charset="0"/>
                          <a:ea typeface="Calibri" panose="020F0502020204030204" pitchFamily="34" charset="0"/>
                          <a:cs typeface="Times New Roman" panose="02020603050405020304" pitchFamily="18" charset="0"/>
                        </a:rPr>
                        <a:t> days</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baseline="0" dirty="0">
                          <a:effectLst/>
                          <a:latin typeface="Times New Roman" panose="02020603050405020304" pitchFamily="18" charset="0"/>
                          <a:ea typeface="Calibri" panose="020F0502020204030204" pitchFamily="34" charset="0"/>
                          <a:cs typeface="Times New Roman" panose="02020603050405020304" pitchFamily="18" charset="0"/>
                        </a:rPr>
                        <a:t>monitored</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600" b="1" baseline="0" dirty="0">
                        <a:effectLst/>
                        <a:latin typeface="Cambria Math" panose="02040503050406030204" pitchFamily="18" charset="0"/>
                        <a:ea typeface="Calibri" panose="020F0502020204030204" pitchFamily="34" charset="0"/>
                        <a:cs typeface="Cambria Math" panose="02040503050406030204" pitchFamily="18" charset="0"/>
                      </a:endParaRPr>
                    </a:p>
                    <a:p>
                      <a:pPr marL="0" marR="0" algn="ctr">
                        <a:lnSpc>
                          <a:spcPct val="107000"/>
                        </a:lnSpc>
                        <a:spcBef>
                          <a:spcPts val="0"/>
                        </a:spcBef>
                        <a:spcAft>
                          <a:spcPts val="0"/>
                        </a:spcAft>
                      </a:pPr>
                      <a:r>
                        <a:rPr lang="en-US" sz="1600" b="1" baseline="0" dirty="0">
                          <a:effectLst/>
                          <a:latin typeface="Cambria Math" panose="02040503050406030204" pitchFamily="18" charset="0"/>
                          <a:ea typeface="Calibri" panose="020F0502020204030204" pitchFamily="34" charset="0"/>
                          <a:cs typeface="Cambria Math" panose="02040503050406030204" pitchFamily="18" charset="0"/>
                        </a:rPr>
                        <a:t>𝑥</a:t>
                      </a:r>
                      <a:r>
                        <a:rPr lang="en-US" sz="1600" b="1" baseline="0" dirty="0">
                          <a:effectLst/>
                          <a:latin typeface="Times New Roman" panose="02020603050405020304" pitchFamily="18" charset="0"/>
                          <a:ea typeface="Calibri" panose="020F0502020204030204" pitchFamily="34" charset="0"/>
                          <a:cs typeface="Times New Roman" panose="02020603050405020304" pitchFamily="18" charset="0"/>
                        </a:rPr>
                        <a:t>̅ ± S.D</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600" b="1" baseline="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baseline="0" dirty="0">
                          <a:effectLst/>
                          <a:latin typeface="Times New Roman" panose="02020603050405020304" pitchFamily="18" charset="0"/>
                          <a:ea typeface="Calibri" panose="020F0502020204030204" pitchFamily="34" charset="0"/>
                          <a:cs typeface="Times New Roman" panose="02020603050405020304" pitchFamily="18" charset="0"/>
                        </a:rPr>
                        <a:t>Range</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600" b="1" baseline="0" dirty="0">
                        <a:effectLst/>
                        <a:latin typeface="Cambria Math" panose="02040503050406030204" pitchFamily="18" charset="0"/>
                        <a:ea typeface="Calibri" panose="020F0502020204030204" pitchFamily="34" charset="0"/>
                        <a:cs typeface="Cambria Math" panose="02040503050406030204" pitchFamily="18" charset="0"/>
                      </a:endParaRPr>
                    </a:p>
                    <a:p>
                      <a:pPr marL="0" marR="0" algn="ctr">
                        <a:lnSpc>
                          <a:spcPct val="107000"/>
                        </a:lnSpc>
                        <a:spcBef>
                          <a:spcPts val="0"/>
                        </a:spcBef>
                        <a:spcAft>
                          <a:spcPts val="0"/>
                        </a:spcAft>
                      </a:pPr>
                      <a:r>
                        <a:rPr lang="en-US" sz="1600" b="1" baseline="0" dirty="0">
                          <a:effectLst/>
                          <a:latin typeface="Cambria Math" panose="02040503050406030204" pitchFamily="18" charset="0"/>
                          <a:ea typeface="Calibri" panose="020F0502020204030204" pitchFamily="34" charset="0"/>
                          <a:cs typeface="Cambria Math" panose="02040503050406030204" pitchFamily="18" charset="0"/>
                        </a:rPr>
                        <a:t>𝑛</a:t>
                      </a:r>
                      <a:r>
                        <a:rPr lang="en-US" sz="1600" b="1" baseline="0" dirty="0">
                          <a:effectLst/>
                          <a:latin typeface="Times New Roman" panose="02020603050405020304" pitchFamily="18" charset="0"/>
                          <a:ea typeface="Calibri" panose="020F0502020204030204" pitchFamily="34" charset="0"/>
                          <a:cs typeface="Times New Roman" panose="02020603050405020304" pitchFamily="18" charset="0"/>
                        </a:rPr>
                        <a:t> days = 0</a:t>
                      </a:r>
                      <a:endParaRPr lang="en-US" sz="1600" b="1"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6866559"/>
                  </a:ext>
                </a:extLst>
              </a:tr>
              <a:tr h="380292">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Total CATE Abundance on ESI</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36</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1261.7 ± 1306.7</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0 - 4035</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235798"/>
                  </a:ext>
                </a:extLst>
              </a:tr>
              <a:tr h="0">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Total CATE on Colony</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1739.9 ± 1241.4</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0 - 3500</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5432395"/>
                  </a:ext>
                </a:extLst>
              </a:tr>
              <a:tr h="559588">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Total CATE off Colony</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34</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303.6 ± 241.1</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0 - 1100</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832720"/>
                  </a:ext>
                </a:extLst>
              </a:tr>
              <a:tr h="559588">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CATE Scrapes off colony</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6.5 ± 16.8</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0 - 58</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816143"/>
                  </a:ext>
                </a:extLst>
              </a:tr>
              <a:tr h="559588">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CATE Eggs off colony</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a:effectLst/>
                          <a:latin typeface="Times New Roman" panose="02020603050405020304" pitchFamily="18" charset="0"/>
                          <a:ea typeface="Calibri" panose="020F0502020204030204" pitchFamily="34" charset="0"/>
                          <a:cs typeface="Times New Roman" panose="02020603050405020304" pitchFamily="18" charset="0"/>
                        </a:rPr>
                        <a:t>0.6 ± 2.1</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0 - 8</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0626103"/>
                  </a:ext>
                </a:extLst>
              </a:tr>
              <a:tr h="559588">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CATE Eggs on Colony</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4.1 ± 12.0</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0 - 50</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9179844"/>
                  </a:ext>
                </a:extLst>
              </a:tr>
            </a:tbl>
          </a:graphicData>
        </a:graphic>
      </p:graphicFrame>
    </p:spTree>
    <p:extLst>
      <p:ext uri="{BB962C8B-B14F-4D97-AF65-F5344CB8AC3E}">
        <p14:creationId xmlns:p14="http://schemas.microsoft.com/office/powerpoint/2010/main" val="369428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3FD104-979C-4FEC-8C2B-A432EDB4329E}"/>
              </a:ext>
            </a:extLst>
          </p:cNvPr>
          <p:cNvSpPr>
            <a:spLocks noGrp="1"/>
          </p:cNvSpPr>
          <p:nvPr>
            <p:ph type="dt" sz="half" idx="2"/>
          </p:nvPr>
        </p:nvSpPr>
        <p:spPr/>
        <p:txBody>
          <a:bodyPr/>
          <a:lstStyle/>
          <a:p>
            <a:fld id="{79225A36-843B-4599-BB9E-3A5ED1D8C4B7}" type="datetime1">
              <a:rPr lang="en-US" smtClean="0"/>
              <a:t>1/17/2023</a:t>
            </a:fld>
            <a:endParaRPr lang="en-US" dirty="0"/>
          </a:p>
        </p:txBody>
      </p:sp>
      <p:pic>
        <p:nvPicPr>
          <p:cNvPr id="5" name="Picture 4">
            <a:extLst>
              <a:ext uri="{FF2B5EF4-FFF2-40B4-BE49-F238E27FC236}">
                <a16:creationId xmlns:a16="http://schemas.microsoft.com/office/drawing/2014/main" id="{6BA8A9E6-9E76-41C1-8579-E398E379F7AC}"/>
              </a:ext>
            </a:extLst>
          </p:cNvPr>
          <p:cNvPicPr>
            <a:picLocks noChangeAspect="1"/>
          </p:cNvPicPr>
          <p:nvPr/>
        </p:nvPicPr>
        <p:blipFill>
          <a:blip r:embed="rId2"/>
          <a:stretch>
            <a:fillRect/>
          </a:stretch>
        </p:blipFill>
        <p:spPr>
          <a:xfrm>
            <a:off x="1403107" y="1282501"/>
            <a:ext cx="9385786" cy="4617558"/>
          </a:xfrm>
          <a:prstGeom prst="rect">
            <a:avLst/>
          </a:prstGeom>
        </p:spPr>
      </p:pic>
    </p:spTree>
    <p:extLst>
      <p:ext uri="{BB962C8B-B14F-4D97-AF65-F5344CB8AC3E}">
        <p14:creationId xmlns:p14="http://schemas.microsoft.com/office/powerpoint/2010/main" val="351485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83DC-6168-4CDF-B68D-DBA00064B613}"/>
              </a:ext>
            </a:extLst>
          </p:cNvPr>
          <p:cNvSpPr>
            <a:spLocks noGrp="1"/>
          </p:cNvSpPr>
          <p:nvPr>
            <p:ph type="title"/>
          </p:nvPr>
        </p:nvSpPr>
        <p:spPr/>
        <p:txBody>
          <a:bodyPr/>
          <a:lstStyle/>
          <a:p>
            <a:r>
              <a:rPr lang="en-US" dirty="0"/>
              <a:t>Rice, Miller, Pillar Island</a:t>
            </a:r>
          </a:p>
        </p:txBody>
      </p:sp>
      <p:sp>
        <p:nvSpPr>
          <p:cNvPr id="3" name="Date Placeholder 2">
            <a:extLst>
              <a:ext uri="{FF2B5EF4-FFF2-40B4-BE49-F238E27FC236}">
                <a16:creationId xmlns:a16="http://schemas.microsoft.com/office/drawing/2014/main" id="{8762B9C8-2B6F-437B-A4B7-5A422E3CE2C6}"/>
              </a:ext>
            </a:extLst>
          </p:cNvPr>
          <p:cNvSpPr>
            <a:spLocks noGrp="1"/>
          </p:cNvSpPr>
          <p:nvPr>
            <p:ph type="dt" sz="half" idx="2"/>
          </p:nvPr>
        </p:nvSpPr>
        <p:spPr/>
        <p:txBody>
          <a:bodyPr/>
          <a:lstStyle/>
          <a:p>
            <a:fld id="{79225A36-843B-4599-BB9E-3A5ED1D8C4B7}" type="datetime1">
              <a:rPr lang="en-US" smtClean="0"/>
              <a:t>1/17/2023</a:t>
            </a:fld>
            <a:endParaRPr lang="en-US" dirty="0"/>
          </a:p>
        </p:txBody>
      </p:sp>
      <p:pic>
        <p:nvPicPr>
          <p:cNvPr id="5" name="Picture 4">
            <a:extLst>
              <a:ext uri="{FF2B5EF4-FFF2-40B4-BE49-F238E27FC236}">
                <a16:creationId xmlns:a16="http://schemas.microsoft.com/office/drawing/2014/main" id="{E39F86DF-5898-479E-A045-7EA0FBD40981}"/>
              </a:ext>
            </a:extLst>
          </p:cNvPr>
          <p:cNvPicPr>
            <a:picLocks noChangeAspect="1"/>
          </p:cNvPicPr>
          <p:nvPr/>
        </p:nvPicPr>
        <p:blipFill>
          <a:blip r:embed="rId2"/>
          <a:stretch>
            <a:fillRect/>
          </a:stretch>
        </p:blipFill>
        <p:spPr>
          <a:xfrm>
            <a:off x="1627244" y="1624427"/>
            <a:ext cx="8937511" cy="3609145"/>
          </a:xfrm>
          <a:prstGeom prst="rect">
            <a:avLst/>
          </a:prstGeom>
        </p:spPr>
      </p:pic>
    </p:spTree>
    <p:extLst>
      <p:ext uri="{BB962C8B-B14F-4D97-AF65-F5344CB8AC3E}">
        <p14:creationId xmlns:p14="http://schemas.microsoft.com/office/powerpoint/2010/main" val="631545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665E1F-947C-4E4B-BADC-F54FA7C0B636}"/>
              </a:ext>
            </a:extLst>
          </p:cNvPr>
          <p:cNvPicPr>
            <a:picLocks noChangeAspect="1"/>
          </p:cNvPicPr>
          <p:nvPr/>
        </p:nvPicPr>
        <p:blipFill>
          <a:blip r:embed="rId2"/>
          <a:stretch>
            <a:fillRect/>
          </a:stretch>
        </p:blipFill>
        <p:spPr>
          <a:xfrm>
            <a:off x="800236" y="187119"/>
            <a:ext cx="10339712" cy="883997"/>
          </a:xfrm>
          <a:prstGeom prst="rect">
            <a:avLst/>
          </a:prstGeom>
        </p:spPr>
      </p:pic>
      <p:sp>
        <p:nvSpPr>
          <p:cNvPr id="3" name="Date Placeholder 2">
            <a:extLst>
              <a:ext uri="{FF2B5EF4-FFF2-40B4-BE49-F238E27FC236}">
                <a16:creationId xmlns:a16="http://schemas.microsoft.com/office/drawing/2014/main" id="{3F10547D-30C8-4368-970E-E16C18FE13E3}"/>
              </a:ext>
            </a:extLst>
          </p:cNvPr>
          <p:cNvSpPr>
            <a:spLocks noGrp="1"/>
          </p:cNvSpPr>
          <p:nvPr>
            <p:ph type="dt" sz="half" idx="2"/>
          </p:nvPr>
        </p:nvSpPr>
        <p:spPr/>
        <p:txBody>
          <a:bodyPr/>
          <a:lstStyle/>
          <a:p>
            <a:fld id="{79225A36-843B-4599-BB9E-3A5ED1D8C4B7}" type="datetime1">
              <a:rPr lang="en-US" smtClean="0"/>
              <a:t>1/17/2023</a:t>
            </a:fld>
            <a:endParaRPr lang="en-US" dirty="0"/>
          </a:p>
        </p:txBody>
      </p:sp>
      <p:graphicFrame>
        <p:nvGraphicFramePr>
          <p:cNvPr id="4" name="Table 3">
            <a:extLst>
              <a:ext uri="{FF2B5EF4-FFF2-40B4-BE49-F238E27FC236}">
                <a16:creationId xmlns:a16="http://schemas.microsoft.com/office/drawing/2014/main" id="{D41AFA20-9AFD-4FAD-8422-02FF71D12DE7}"/>
              </a:ext>
            </a:extLst>
          </p:cNvPr>
          <p:cNvGraphicFramePr>
            <a:graphicFrameLocks noGrp="1"/>
          </p:cNvGraphicFramePr>
          <p:nvPr>
            <p:extLst>
              <p:ext uri="{D42A27DB-BD31-4B8C-83A1-F6EECF244321}">
                <p14:modId xmlns:p14="http://schemas.microsoft.com/office/powerpoint/2010/main" val="4258964246"/>
              </p:ext>
            </p:extLst>
          </p:nvPr>
        </p:nvGraphicFramePr>
        <p:xfrm>
          <a:off x="1841580" y="2949127"/>
          <a:ext cx="7431768" cy="2764368"/>
        </p:xfrm>
        <a:graphic>
          <a:graphicData uri="http://schemas.openxmlformats.org/drawingml/2006/table">
            <a:tbl>
              <a:tblPr firstRow="1" firstCol="1" bandRow="1"/>
              <a:tblGrid>
                <a:gridCol w="1486354">
                  <a:extLst>
                    <a:ext uri="{9D8B030D-6E8A-4147-A177-3AD203B41FA5}">
                      <a16:colId xmlns:a16="http://schemas.microsoft.com/office/drawing/2014/main" val="4216675228"/>
                    </a:ext>
                  </a:extLst>
                </a:gridCol>
                <a:gridCol w="1609499">
                  <a:extLst>
                    <a:ext uri="{9D8B030D-6E8A-4147-A177-3AD203B41FA5}">
                      <a16:colId xmlns:a16="http://schemas.microsoft.com/office/drawing/2014/main" val="3614424920"/>
                    </a:ext>
                  </a:extLst>
                </a:gridCol>
                <a:gridCol w="2406928">
                  <a:extLst>
                    <a:ext uri="{9D8B030D-6E8A-4147-A177-3AD203B41FA5}">
                      <a16:colId xmlns:a16="http://schemas.microsoft.com/office/drawing/2014/main" val="3554043385"/>
                    </a:ext>
                  </a:extLst>
                </a:gridCol>
                <a:gridCol w="930047">
                  <a:extLst>
                    <a:ext uri="{9D8B030D-6E8A-4147-A177-3AD203B41FA5}">
                      <a16:colId xmlns:a16="http://schemas.microsoft.com/office/drawing/2014/main" val="2176227241"/>
                    </a:ext>
                  </a:extLst>
                </a:gridCol>
                <a:gridCol w="998940">
                  <a:extLst>
                    <a:ext uri="{9D8B030D-6E8A-4147-A177-3AD203B41FA5}">
                      <a16:colId xmlns:a16="http://schemas.microsoft.com/office/drawing/2014/main" val="1268488200"/>
                    </a:ext>
                  </a:extLst>
                </a:gridCol>
              </a:tblGrid>
              <a:tr h="0">
                <a:tc gridSpan="5">
                  <a:txBody>
                    <a:bodyPr/>
                    <a:lstStyle/>
                    <a:p>
                      <a:pPr marL="0" marR="0">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cs typeface="Times New Roman" panose="02020603050405020304" pitchFamily="18" charset="0"/>
                        </a:rPr>
                        <a:t>CATE ABUNDANCE: 5 April – 31 August, 2022</a:t>
                      </a:r>
                      <a:endParaRPr lang="en-US" sz="1800" dirty="0">
                        <a:effectLst/>
                        <a:latin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pPr marL="0" marR="0">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CATE ABUNDANCE, 5 April – 31 August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4539685"/>
                  </a:ext>
                </a:extLst>
              </a:tr>
              <a:tr h="393066">
                <a:tc>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n</a:t>
                      </a:r>
                      <a:r>
                        <a:rPr lang="en-US" sz="1800">
                          <a:effectLst/>
                          <a:latin typeface="Times New Roman" panose="02020603050405020304" pitchFamily="18" charset="0"/>
                          <a:ea typeface="Calibri" panose="020F0502020204030204" pitchFamily="34" charset="0"/>
                          <a:cs typeface="Times New Roman" panose="02020603050405020304" pitchFamily="18" charset="0"/>
                        </a:rPr>
                        <a:t> days monitored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X̅ ± S.D.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days = 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43529"/>
                  </a:ext>
                </a:extLst>
              </a:tr>
              <a:tr h="612436">
                <a:tc>
                  <a:txBody>
                    <a:bodyPr/>
                    <a:lstStyle/>
                    <a:p>
                      <a:pPr marL="0" marR="0" algn="ctr">
                        <a:lnSpc>
                          <a:spcPct val="150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Rice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446.68 ± 862.27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0-3500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1490288"/>
                  </a:ext>
                </a:extLst>
              </a:tr>
              <a:tr h="612436">
                <a:tc>
                  <a:txBody>
                    <a:bodyPr/>
                    <a:lstStyle/>
                    <a:p>
                      <a:pPr marL="0" marR="0" algn="ctr">
                        <a:lnSpc>
                          <a:spcPct val="150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Miller Sands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1.08 ± 3.75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0-13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124317"/>
                  </a:ext>
                </a:extLst>
              </a:tr>
              <a:tr h="393066">
                <a:tc>
                  <a:txBody>
                    <a:bodyPr/>
                    <a:lstStyle/>
                    <a:p>
                      <a:pPr marL="0" marR="0" algn="ctr">
                        <a:lnSpc>
                          <a:spcPct val="150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Pillar Rock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2.2 ± 5.94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0-19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559115"/>
                  </a:ext>
                </a:extLst>
              </a:tr>
            </a:tbl>
          </a:graphicData>
        </a:graphic>
      </p:graphicFrame>
      <p:sp>
        <p:nvSpPr>
          <p:cNvPr id="6" name="Title 1">
            <a:extLst>
              <a:ext uri="{FF2B5EF4-FFF2-40B4-BE49-F238E27FC236}">
                <a16:creationId xmlns:a16="http://schemas.microsoft.com/office/drawing/2014/main" id="{C115FC08-25E9-4199-9927-5544392516E0}"/>
              </a:ext>
            </a:extLst>
          </p:cNvPr>
          <p:cNvSpPr txBox="1">
            <a:spLocks/>
          </p:cNvSpPr>
          <p:nvPr/>
        </p:nvSpPr>
        <p:spPr bwMode="auto">
          <a:xfrm>
            <a:off x="1764625" y="1244386"/>
            <a:ext cx="9375323" cy="15314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sz="2000" dirty="0">
                <a:latin typeface="Times New Roman" panose="02020603050405020304" pitchFamily="18" charset="0"/>
                <a:cs typeface="Times New Roman" panose="02020603050405020304" pitchFamily="18" charset="0"/>
              </a:rPr>
              <a:t>-   Incipient CATE colony formed on Rice for 2.5 weeks.</a:t>
            </a:r>
          </a:p>
          <a:p>
            <a:r>
              <a:rPr lang="en-US" sz="2000" dirty="0">
                <a:latin typeface="Times New Roman" panose="02020603050405020304" pitchFamily="18" charset="0"/>
                <a:cs typeface="Times New Roman" panose="02020603050405020304" pitchFamily="18" charset="0"/>
              </a:rPr>
              <a:t>-   No eggs hatched</a:t>
            </a:r>
          </a:p>
          <a:p>
            <a:r>
              <a:rPr lang="en-US" sz="2000" dirty="0">
                <a:latin typeface="Times New Roman" panose="02020603050405020304" pitchFamily="18" charset="0"/>
                <a:cs typeface="Times New Roman" panose="02020603050405020304" pitchFamily="18" charset="0"/>
              </a:rPr>
              <a:t>-   PIT tags were sown to allow analysis of impact</a:t>
            </a:r>
          </a:p>
        </p:txBody>
      </p:sp>
    </p:spTree>
    <p:extLst>
      <p:ext uri="{BB962C8B-B14F-4D97-AF65-F5344CB8AC3E}">
        <p14:creationId xmlns:p14="http://schemas.microsoft.com/office/powerpoint/2010/main" val="1547807142"/>
      </p:ext>
    </p:extLst>
  </p:cSld>
  <p:clrMapOvr>
    <a:masterClrMapping/>
  </p:clrMapOvr>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49AD4CB50E594F953A461B8BAB27B5" ma:contentTypeVersion="4" ma:contentTypeDescription="Create a new document." ma:contentTypeScope="" ma:versionID="f6d8a1522460b13da4693810ba5c531a">
  <xsd:schema xmlns:xsd="http://www.w3.org/2001/XMLSchema" xmlns:xs="http://www.w3.org/2001/XMLSchema" xmlns:p="http://schemas.microsoft.com/office/2006/metadata/properties" xmlns:ns2="452d6419-4d0a-4c13-ad09-29367299d625" targetNamespace="http://schemas.microsoft.com/office/2006/metadata/properties" ma:root="true" ma:fieldsID="47bdd9219d454484032fa70f251092a7" ns2:_="">
    <xsd:import namespace="452d6419-4d0a-4c13-ad09-29367299d6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d6419-4d0a-4c13-ad09-29367299d6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8C2CD5-50C2-4A7C-996A-3D6312B83669}">
  <ds:schemaRefs>
    <ds:schemaRef ds:uri="http://purl.org/dc/elements/1.1/"/>
    <ds:schemaRef ds:uri="18f88ba2-4714-4ce4-8806-1d85d427829f"/>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3.xml><?xml version="1.0" encoding="utf-8"?>
<ds:datastoreItem xmlns:ds="http://schemas.openxmlformats.org/officeDocument/2006/customXml" ds:itemID="{8E2BBCD3-30B5-4915-A226-4A8FB96BF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2d6419-4d0a-4c13-ad09-29367299d6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19121</TotalTime>
  <Words>948</Words>
  <Application>Microsoft Office PowerPoint</Application>
  <PresentationFormat>Widescreen</PresentationFormat>
  <Paragraphs>230</Paragraphs>
  <Slides>17</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Cambria Math</vt:lpstr>
      <vt:lpstr>Times New Roman</vt:lpstr>
      <vt:lpstr>TimesNewRomanPSMT</vt:lpstr>
      <vt:lpstr>Content Templates</vt:lpstr>
      <vt:lpstr>Chart Color Templates</vt:lpstr>
      <vt:lpstr>USACE monitoring of Piscivorous birds in the Columbia River Estuary 2022 – Results of Dissuasion and PIT recovery efforts  </vt:lpstr>
      <vt:lpstr>Authority &amp; Scope</vt:lpstr>
      <vt:lpstr>Long term O&amp;M of USACE avian islands</vt:lpstr>
      <vt:lpstr>ESI: Double Crested Cormorant</vt:lpstr>
      <vt:lpstr>ESI: CATE colony preparation</vt:lpstr>
      <vt:lpstr>ESI: CATE monitoring </vt:lpstr>
      <vt:lpstr>PowerPoint Presentation</vt:lpstr>
      <vt:lpstr>Rice, Miller, Pillar Island</vt:lpstr>
      <vt:lpstr>PowerPoint Presentation</vt:lpstr>
      <vt:lpstr>Rice Island</vt:lpstr>
      <vt:lpstr>PowerPoint Presentation</vt:lpstr>
      <vt:lpstr>PIT Recovery Efforts – </vt:lpstr>
      <vt:lpstr>Closing remarks</vt:lpstr>
      <vt:lpstr>Questions?</vt:lpstr>
      <vt:lpstr>PowerPoint Presentation</vt:lpstr>
      <vt:lpstr>PowerPoint Presentation</vt:lpstr>
      <vt:lpstr>Streaked Horned Lark Impact?</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Tidwell, Kyle S CIV USARMY CENWP (USA)</cp:lastModifiedBy>
  <cp:revision>460</cp:revision>
  <dcterms:created xsi:type="dcterms:W3CDTF">2017-02-20T05:10:01Z</dcterms:created>
  <dcterms:modified xsi:type="dcterms:W3CDTF">2023-01-17T15:34:07Z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0x010100CF49AD4CB50E594F953A461B8BAB27B5</vt:lpwstr>
  </property>
</Properties>
</file>